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7" r:id="rId5"/>
    <p:sldId id="269" r:id="rId6"/>
    <p:sldId id="258" r:id="rId7"/>
    <p:sldId id="266" r:id="rId8"/>
    <p:sldId id="262" r:id="rId9"/>
    <p:sldId id="259" r:id="rId10"/>
    <p:sldId id="268" r:id="rId11"/>
    <p:sldId id="261" r:id="rId12"/>
  </p:sldIdLst>
  <p:sldSz cx="9144000" cy="6858000" type="screen4x3"/>
  <p:notesSz cx="6797675" cy="9925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esswell, Louise" initials="CL" lastIdx="3" clrIdx="0">
    <p:extLst>
      <p:ext uri="{19B8F6BF-5375-455C-9EA6-DF929625EA0E}">
        <p15:presenceInfo xmlns:p15="http://schemas.microsoft.com/office/powerpoint/2012/main" userId="S::Louise.Cresswell@leeds.gov.uk::9bff22d7-24e9-4d83-babc-e0684b77343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5855F9-0DC0-4478-BC59-DF14D7810BF1}" v="24" dt="2022-01-21T12:31:44.8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4" autoAdjust="0"/>
    <p:restoredTop sz="80519" autoAdjust="0"/>
  </p:normalViewPr>
  <p:slideViewPr>
    <p:cSldViewPr>
      <p:cViewPr varScale="1">
        <p:scale>
          <a:sx n="92" d="100"/>
          <a:sy n="92" d="100"/>
        </p:scale>
        <p:origin x="219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s, Tom (NHS LEEDS CCG)" userId="3965c3bb-4151-4b48-bcdb-d3d4513d79bc" providerId="ADAL" clId="{645855F9-0DC0-4478-BC59-DF14D7810BF1}"/>
    <pc:docChg chg="custSel addSld delSld modSld">
      <pc:chgData name="Daniels, Tom (NHS LEEDS CCG)" userId="3965c3bb-4151-4b48-bcdb-d3d4513d79bc" providerId="ADAL" clId="{645855F9-0DC0-4478-BC59-DF14D7810BF1}" dt="2022-01-21T12:42:57.987" v="911" actId="113"/>
      <pc:docMkLst>
        <pc:docMk/>
      </pc:docMkLst>
      <pc:sldChg chg="modSp">
        <pc:chgData name="Daniels, Tom (NHS LEEDS CCG)" userId="3965c3bb-4151-4b48-bcdb-d3d4513d79bc" providerId="ADAL" clId="{645855F9-0DC0-4478-BC59-DF14D7810BF1}" dt="2022-01-21T12:16:28.877" v="14" actId="20577"/>
        <pc:sldMkLst>
          <pc:docMk/>
          <pc:sldMk cId="2999870932" sldId="257"/>
        </pc:sldMkLst>
        <pc:spChg chg="mod">
          <ac:chgData name="Daniels, Tom (NHS LEEDS CCG)" userId="3965c3bb-4151-4b48-bcdb-d3d4513d79bc" providerId="ADAL" clId="{645855F9-0DC0-4478-BC59-DF14D7810BF1}" dt="2022-01-21T12:16:28.877" v="14" actId="20577"/>
          <ac:spMkLst>
            <pc:docMk/>
            <pc:sldMk cId="2999870932" sldId="257"/>
            <ac:spMk id="5" creationId="{00000000-0000-0000-0000-000000000000}"/>
          </ac:spMkLst>
        </pc:spChg>
      </pc:sldChg>
      <pc:sldChg chg="modSp">
        <pc:chgData name="Daniels, Tom (NHS LEEDS CCG)" userId="3965c3bb-4151-4b48-bcdb-d3d4513d79bc" providerId="ADAL" clId="{645855F9-0DC0-4478-BC59-DF14D7810BF1}" dt="2022-01-21T12:31:02.589" v="283" actId="1076"/>
        <pc:sldMkLst>
          <pc:docMk/>
          <pc:sldMk cId="3124467210" sldId="258"/>
        </pc:sldMkLst>
        <pc:spChg chg="mod">
          <ac:chgData name="Daniels, Tom (NHS LEEDS CCG)" userId="3965c3bb-4151-4b48-bcdb-d3d4513d79bc" providerId="ADAL" clId="{645855F9-0DC0-4478-BC59-DF14D7810BF1}" dt="2022-01-21T12:31:02.589" v="283" actId="1076"/>
          <ac:spMkLst>
            <pc:docMk/>
            <pc:sldMk cId="3124467210" sldId="258"/>
            <ac:spMk id="5" creationId="{00000000-0000-0000-0000-000000000000}"/>
          </ac:spMkLst>
        </pc:spChg>
        <pc:graphicFrameChg chg="mod">
          <ac:chgData name="Daniels, Tom (NHS LEEDS CCG)" userId="3965c3bb-4151-4b48-bcdb-d3d4513d79bc" providerId="ADAL" clId="{645855F9-0DC0-4478-BC59-DF14D7810BF1}" dt="2022-01-21T12:30:21.084" v="279" actId="1076"/>
          <ac:graphicFrameMkLst>
            <pc:docMk/>
            <pc:sldMk cId="3124467210" sldId="258"/>
            <ac:graphicFrameMk id="3" creationId="{E565B26E-E22B-4482-ACF6-313E8926C4C4}"/>
          </ac:graphicFrameMkLst>
        </pc:graphicFrameChg>
      </pc:sldChg>
      <pc:sldChg chg="modSp">
        <pc:chgData name="Daniels, Tom (NHS LEEDS CCG)" userId="3965c3bb-4151-4b48-bcdb-d3d4513d79bc" providerId="ADAL" clId="{645855F9-0DC0-4478-BC59-DF14D7810BF1}" dt="2022-01-21T12:32:58.707" v="344" actId="20577"/>
        <pc:sldMkLst>
          <pc:docMk/>
          <pc:sldMk cId="2244458647" sldId="259"/>
        </pc:sldMkLst>
        <pc:spChg chg="mod">
          <ac:chgData name="Daniels, Tom (NHS LEEDS CCG)" userId="3965c3bb-4151-4b48-bcdb-d3d4513d79bc" providerId="ADAL" clId="{645855F9-0DC0-4478-BC59-DF14D7810BF1}" dt="2022-01-21T12:32:35.971" v="340" actId="14100"/>
          <ac:spMkLst>
            <pc:docMk/>
            <pc:sldMk cId="2244458647" sldId="259"/>
            <ac:spMk id="5" creationId="{00000000-0000-0000-0000-000000000000}"/>
          </ac:spMkLst>
        </pc:spChg>
        <pc:graphicFrameChg chg="mod modGraphic">
          <ac:chgData name="Daniels, Tom (NHS LEEDS CCG)" userId="3965c3bb-4151-4b48-bcdb-d3d4513d79bc" providerId="ADAL" clId="{645855F9-0DC0-4478-BC59-DF14D7810BF1}" dt="2022-01-21T12:32:58.707" v="344" actId="20577"/>
          <ac:graphicFrameMkLst>
            <pc:docMk/>
            <pc:sldMk cId="2244458647" sldId="259"/>
            <ac:graphicFrameMk id="2" creationId="{F2F36775-F03E-42C3-AF9A-E2B27431784C}"/>
          </ac:graphicFrameMkLst>
        </pc:graphicFrameChg>
      </pc:sldChg>
      <pc:sldChg chg="modSp">
        <pc:chgData name="Daniels, Tom (NHS LEEDS CCG)" userId="3965c3bb-4151-4b48-bcdb-d3d4513d79bc" providerId="ADAL" clId="{645855F9-0DC0-4478-BC59-DF14D7810BF1}" dt="2022-01-21T12:39:02.813" v="827" actId="20577"/>
        <pc:sldMkLst>
          <pc:docMk/>
          <pc:sldMk cId="3111229479" sldId="261"/>
        </pc:sldMkLst>
        <pc:spChg chg="mod">
          <ac:chgData name="Daniels, Tom (NHS LEEDS CCG)" userId="3965c3bb-4151-4b48-bcdb-d3d4513d79bc" providerId="ADAL" clId="{645855F9-0DC0-4478-BC59-DF14D7810BF1}" dt="2022-01-21T12:39:02.813" v="827" actId="20577"/>
          <ac:spMkLst>
            <pc:docMk/>
            <pc:sldMk cId="3111229479" sldId="261"/>
            <ac:spMk id="5" creationId="{00000000-0000-0000-0000-000000000000}"/>
          </ac:spMkLst>
        </pc:spChg>
      </pc:sldChg>
      <pc:sldChg chg="modSp">
        <pc:chgData name="Daniels, Tom (NHS LEEDS CCG)" userId="3965c3bb-4151-4b48-bcdb-d3d4513d79bc" providerId="ADAL" clId="{645855F9-0DC0-4478-BC59-DF14D7810BF1}" dt="2022-01-21T12:30:50.905" v="282" actId="1076"/>
        <pc:sldMkLst>
          <pc:docMk/>
          <pc:sldMk cId="1743307318" sldId="262"/>
        </pc:sldMkLst>
        <pc:spChg chg="mod">
          <ac:chgData name="Daniels, Tom (NHS LEEDS CCG)" userId="3965c3bb-4151-4b48-bcdb-d3d4513d79bc" providerId="ADAL" clId="{645855F9-0DC0-4478-BC59-DF14D7810BF1}" dt="2022-01-21T12:30:50.905" v="282" actId="1076"/>
          <ac:spMkLst>
            <pc:docMk/>
            <pc:sldMk cId="1743307318" sldId="262"/>
            <ac:spMk id="5" creationId="{00000000-0000-0000-0000-000000000000}"/>
          </ac:spMkLst>
        </pc:spChg>
      </pc:sldChg>
      <pc:sldChg chg="del">
        <pc:chgData name="Daniels, Tom (NHS LEEDS CCG)" userId="3965c3bb-4151-4b48-bcdb-d3d4513d79bc" providerId="ADAL" clId="{645855F9-0DC0-4478-BC59-DF14D7810BF1}" dt="2022-01-21T12:19:06.596" v="34" actId="2696"/>
        <pc:sldMkLst>
          <pc:docMk/>
          <pc:sldMk cId="3427846975" sldId="264"/>
        </pc:sldMkLst>
      </pc:sldChg>
      <pc:sldChg chg="addSp delSp modSp">
        <pc:chgData name="Daniels, Tom (NHS LEEDS CCG)" userId="3965c3bb-4151-4b48-bcdb-d3d4513d79bc" providerId="ADAL" clId="{645855F9-0DC0-4478-BC59-DF14D7810BF1}" dt="2022-01-21T12:30:10.346" v="278" actId="20577"/>
        <pc:sldMkLst>
          <pc:docMk/>
          <pc:sldMk cId="163907996" sldId="266"/>
        </pc:sldMkLst>
        <pc:spChg chg="add del">
          <ac:chgData name="Daniels, Tom (NHS LEEDS CCG)" userId="3965c3bb-4151-4b48-bcdb-d3d4513d79bc" providerId="ADAL" clId="{645855F9-0DC0-4478-BC59-DF14D7810BF1}" dt="2022-01-21T12:20:58.901" v="51"/>
          <ac:spMkLst>
            <pc:docMk/>
            <pc:sldMk cId="163907996" sldId="266"/>
            <ac:spMk id="2" creationId="{040E1869-DBF1-49B2-B3FF-7FBF9B70C657}"/>
          </ac:spMkLst>
        </pc:spChg>
        <pc:spChg chg="add del">
          <ac:chgData name="Daniels, Tom (NHS LEEDS CCG)" userId="3965c3bb-4151-4b48-bcdb-d3d4513d79bc" providerId="ADAL" clId="{645855F9-0DC0-4478-BC59-DF14D7810BF1}" dt="2022-01-21T12:21:07.165" v="53"/>
          <ac:spMkLst>
            <pc:docMk/>
            <pc:sldMk cId="163907996" sldId="266"/>
            <ac:spMk id="3" creationId="{ECFA9CEF-23D8-4A4F-A861-E114696335A9}"/>
          </ac:spMkLst>
        </pc:spChg>
        <pc:spChg chg="mod">
          <ac:chgData name="Daniels, Tom (NHS LEEDS CCG)" userId="3965c3bb-4151-4b48-bcdb-d3d4513d79bc" providerId="ADAL" clId="{645855F9-0DC0-4478-BC59-DF14D7810BF1}" dt="2022-01-21T12:30:10.346" v="278" actId="20577"/>
          <ac:spMkLst>
            <pc:docMk/>
            <pc:sldMk cId="163907996" sldId="266"/>
            <ac:spMk id="5" creationId="{00000000-0000-0000-0000-000000000000}"/>
          </ac:spMkLst>
        </pc:spChg>
        <pc:spChg chg="add del">
          <ac:chgData name="Daniels, Tom (NHS LEEDS CCG)" userId="3965c3bb-4151-4b48-bcdb-d3d4513d79bc" providerId="ADAL" clId="{645855F9-0DC0-4478-BC59-DF14D7810BF1}" dt="2022-01-21T12:21:25.112" v="57" actId="478"/>
          <ac:spMkLst>
            <pc:docMk/>
            <pc:sldMk cId="163907996" sldId="266"/>
            <ac:spMk id="6" creationId="{37F4E790-8960-4673-AE93-E03BD3C3F40F}"/>
          </ac:spMkLst>
        </pc:spChg>
      </pc:sldChg>
      <pc:sldChg chg="modSp">
        <pc:chgData name="Daniels, Tom (NHS LEEDS CCG)" userId="3965c3bb-4151-4b48-bcdb-d3d4513d79bc" providerId="ADAL" clId="{645855F9-0DC0-4478-BC59-DF14D7810BF1}" dt="2022-01-21T12:38:04.786" v="808" actId="20577"/>
        <pc:sldMkLst>
          <pc:docMk/>
          <pc:sldMk cId="3486966898" sldId="268"/>
        </pc:sldMkLst>
        <pc:spChg chg="mod">
          <ac:chgData name="Daniels, Tom (NHS LEEDS CCG)" userId="3965c3bb-4151-4b48-bcdb-d3d4513d79bc" providerId="ADAL" clId="{645855F9-0DC0-4478-BC59-DF14D7810BF1}" dt="2022-01-21T12:37:39.154" v="802" actId="14100"/>
          <ac:spMkLst>
            <pc:docMk/>
            <pc:sldMk cId="3486966898" sldId="268"/>
            <ac:spMk id="5" creationId="{00000000-0000-0000-0000-000000000000}"/>
          </ac:spMkLst>
        </pc:spChg>
        <pc:spChg chg="mod">
          <ac:chgData name="Daniels, Tom (NHS LEEDS CCG)" userId="3965c3bb-4151-4b48-bcdb-d3d4513d79bc" providerId="ADAL" clId="{645855F9-0DC0-4478-BC59-DF14D7810BF1}" dt="2022-01-21T12:38:04.786" v="808" actId="20577"/>
          <ac:spMkLst>
            <pc:docMk/>
            <pc:sldMk cId="3486966898" sldId="268"/>
            <ac:spMk id="6" creationId="{CF19FCF6-F082-4D93-8A91-583D65449806}"/>
          </ac:spMkLst>
        </pc:spChg>
        <pc:graphicFrameChg chg="mod">
          <ac:chgData name="Daniels, Tom (NHS LEEDS CCG)" userId="3965c3bb-4151-4b48-bcdb-d3d4513d79bc" providerId="ADAL" clId="{645855F9-0DC0-4478-BC59-DF14D7810BF1}" dt="2022-01-21T12:37:32.346" v="799" actId="1076"/>
          <ac:graphicFrameMkLst>
            <pc:docMk/>
            <pc:sldMk cId="3486966898" sldId="268"/>
            <ac:graphicFrameMk id="3" creationId="{5EB0B003-0A32-404C-94FF-C8E3DEF2E5EF}"/>
          </ac:graphicFrameMkLst>
        </pc:graphicFrameChg>
      </pc:sldChg>
      <pc:sldChg chg="addSp delSp modSp add modNotesTx">
        <pc:chgData name="Daniels, Tom (NHS LEEDS CCG)" userId="3965c3bb-4151-4b48-bcdb-d3d4513d79bc" providerId="ADAL" clId="{645855F9-0DC0-4478-BC59-DF14D7810BF1}" dt="2022-01-21T12:42:57.987" v="911" actId="113"/>
        <pc:sldMkLst>
          <pc:docMk/>
          <pc:sldMk cId="3896294542" sldId="269"/>
        </pc:sldMkLst>
        <pc:spChg chg="add del">
          <ac:chgData name="Daniels, Tom (NHS LEEDS CCG)" userId="3965c3bb-4151-4b48-bcdb-d3d4513d79bc" providerId="ADAL" clId="{645855F9-0DC0-4478-BC59-DF14D7810BF1}" dt="2022-01-21T12:16:50.537" v="16"/>
          <ac:spMkLst>
            <pc:docMk/>
            <pc:sldMk cId="3896294542" sldId="269"/>
            <ac:spMk id="2" creationId="{AA3BBF4C-10AA-4D61-AA19-1F47D8DA1F42}"/>
          </ac:spMkLst>
        </pc:spChg>
        <pc:spChg chg="mod">
          <ac:chgData name="Daniels, Tom (NHS LEEDS CCG)" userId="3965c3bb-4151-4b48-bcdb-d3d4513d79bc" providerId="ADAL" clId="{645855F9-0DC0-4478-BC59-DF14D7810BF1}" dt="2022-01-21T12:15:41.501" v="11" actId="5793"/>
          <ac:spMkLst>
            <pc:docMk/>
            <pc:sldMk cId="3896294542" sldId="269"/>
            <ac:spMk id="5" creationId="{00000000-0000-0000-0000-000000000000}"/>
          </ac:spMkLst>
        </pc:spChg>
        <pc:spChg chg="add mod">
          <ac:chgData name="Daniels, Tom (NHS LEEDS CCG)" userId="3965c3bb-4151-4b48-bcdb-d3d4513d79bc" providerId="ADAL" clId="{645855F9-0DC0-4478-BC59-DF14D7810BF1}" dt="2022-01-21T12:30:28.911" v="281" actId="6549"/>
          <ac:spMkLst>
            <pc:docMk/>
            <pc:sldMk cId="3896294542" sldId="269"/>
            <ac:spMk id="7" creationId="{65D619C1-020F-4E95-B846-CC0F97C0ADAA}"/>
          </ac:spMkLst>
        </pc:spChg>
        <pc:graphicFrameChg chg="add mod modGraphic">
          <ac:chgData name="Daniels, Tom (NHS LEEDS CCG)" userId="3965c3bb-4151-4b48-bcdb-d3d4513d79bc" providerId="ADAL" clId="{645855F9-0DC0-4478-BC59-DF14D7810BF1}" dt="2022-01-21T12:42:57.987" v="911" actId="113"/>
          <ac:graphicFrameMkLst>
            <pc:docMk/>
            <pc:sldMk cId="3896294542" sldId="269"/>
            <ac:graphicFrameMk id="6" creationId="{13C1C075-2161-4ED3-BCFB-F630C89B3141}"/>
          </ac:graphicFrameMkLst>
        </pc:graphicFrameChg>
      </pc:sldChg>
    </pc:docChg>
  </pc:docChgLst>
  <pc:docChgLst>
    <pc:chgData name="Cresswell, Louise" userId="9bff22d7-24e9-4d83-babc-e0684b77343c" providerId="ADAL" clId="{5F14C31C-A2A4-451E-BB10-A9AA62528697}"/>
    <pc:docChg chg="undo custSel addSld delSld modSld">
      <pc:chgData name="Cresswell, Louise" userId="9bff22d7-24e9-4d83-babc-e0684b77343c" providerId="ADAL" clId="{5F14C31C-A2A4-451E-BB10-A9AA62528697}" dt="2022-01-21T11:34:02.410" v="1768" actId="2696"/>
      <pc:docMkLst>
        <pc:docMk/>
      </pc:docMkLst>
      <pc:sldChg chg="modSp mod delCm">
        <pc:chgData name="Cresswell, Louise" userId="9bff22d7-24e9-4d83-babc-e0684b77343c" providerId="ADAL" clId="{5F14C31C-A2A4-451E-BB10-A9AA62528697}" dt="2022-01-21T10:35:39.239" v="14" actId="1592"/>
        <pc:sldMkLst>
          <pc:docMk/>
          <pc:sldMk cId="2999870932" sldId="257"/>
        </pc:sldMkLst>
        <pc:spChg chg="mod">
          <ac:chgData name="Cresswell, Louise" userId="9bff22d7-24e9-4d83-babc-e0684b77343c" providerId="ADAL" clId="{5F14C31C-A2A4-451E-BB10-A9AA62528697}" dt="2022-01-21T10:35:31.231" v="13" actId="27636"/>
          <ac:spMkLst>
            <pc:docMk/>
            <pc:sldMk cId="2999870932" sldId="257"/>
            <ac:spMk id="5" creationId="{00000000-0000-0000-0000-000000000000}"/>
          </ac:spMkLst>
        </pc:spChg>
      </pc:sldChg>
      <pc:sldChg chg="addSp modSp mod">
        <pc:chgData name="Cresswell, Louise" userId="9bff22d7-24e9-4d83-babc-e0684b77343c" providerId="ADAL" clId="{5F14C31C-A2A4-451E-BB10-A9AA62528697}" dt="2022-01-21T11:16:01.530" v="1225" actId="20577"/>
        <pc:sldMkLst>
          <pc:docMk/>
          <pc:sldMk cId="2244458647" sldId="259"/>
        </pc:sldMkLst>
        <pc:spChg chg="mod">
          <ac:chgData name="Cresswell, Louise" userId="9bff22d7-24e9-4d83-babc-e0684b77343c" providerId="ADAL" clId="{5F14C31C-A2A4-451E-BB10-A9AA62528697}" dt="2022-01-21T11:10:58.727" v="792" actId="20577"/>
          <ac:spMkLst>
            <pc:docMk/>
            <pc:sldMk cId="2244458647" sldId="259"/>
            <ac:spMk id="4" creationId="{00000000-0000-0000-0000-000000000000}"/>
          </ac:spMkLst>
        </pc:spChg>
        <pc:spChg chg="mod">
          <ac:chgData name="Cresswell, Louise" userId="9bff22d7-24e9-4d83-babc-e0684b77343c" providerId="ADAL" clId="{5F14C31C-A2A4-451E-BB10-A9AA62528697}" dt="2022-01-21T11:16:01.530" v="1225" actId="20577"/>
          <ac:spMkLst>
            <pc:docMk/>
            <pc:sldMk cId="2244458647" sldId="259"/>
            <ac:spMk id="5" creationId="{00000000-0000-0000-0000-000000000000}"/>
          </ac:spMkLst>
        </pc:spChg>
        <pc:graphicFrameChg chg="add mod modGraphic">
          <ac:chgData name="Cresswell, Louise" userId="9bff22d7-24e9-4d83-babc-e0684b77343c" providerId="ADAL" clId="{5F14C31C-A2A4-451E-BB10-A9AA62528697}" dt="2022-01-21T11:15:32.729" v="1215" actId="1076"/>
          <ac:graphicFrameMkLst>
            <pc:docMk/>
            <pc:sldMk cId="2244458647" sldId="259"/>
            <ac:graphicFrameMk id="2" creationId="{F2F36775-F03E-42C3-AF9A-E2B27431784C}"/>
          </ac:graphicFrameMkLst>
        </pc:graphicFrameChg>
      </pc:sldChg>
      <pc:sldChg chg="modSp mod">
        <pc:chgData name="Cresswell, Louise" userId="9bff22d7-24e9-4d83-babc-e0684b77343c" providerId="ADAL" clId="{5F14C31C-A2A4-451E-BB10-A9AA62528697}" dt="2022-01-21T11:02:44.521" v="671" actId="313"/>
        <pc:sldMkLst>
          <pc:docMk/>
          <pc:sldMk cId="3111229479" sldId="261"/>
        </pc:sldMkLst>
        <pc:spChg chg="mod">
          <ac:chgData name="Cresswell, Louise" userId="9bff22d7-24e9-4d83-babc-e0684b77343c" providerId="ADAL" clId="{5F14C31C-A2A4-451E-BB10-A9AA62528697}" dt="2022-01-21T11:02:44.521" v="671" actId="313"/>
          <ac:spMkLst>
            <pc:docMk/>
            <pc:sldMk cId="3111229479" sldId="261"/>
            <ac:spMk id="5" creationId="{00000000-0000-0000-0000-000000000000}"/>
          </ac:spMkLst>
        </pc:spChg>
      </pc:sldChg>
      <pc:sldChg chg="delCm">
        <pc:chgData name="Cresswell, Louise" userId="9bff22d7-24e9-4d83-babc-e0684b77343c" providerId="ADAL" clId="{5F14C31C-A2A4-451E-BB10-A9AA62528697}" dt="2022-01-21T11:04:28.274" v="672" actId="1592"/>
        <pc:sldMkLst>
          <pc:docMk/>
          <pc:sldMk cId="3427846975" sldId="264"/>
        </pc:sldMkLst>
      </pc:sldChg>
      <pc:sldChg chg="modSp new del mod">
        <pc:chgData name="Cresswell, Louise" userId="9bff22d7-24e9-4d83-babc-e0684b77343c" providerId="ADAL" clId="{5F14C31C-A2A4-451E-BB10-A9AA62528697}" dt="2022-01-21T11:34:02.410" v="1768" actId="2696"/>
        <pc:sldMkLst>
          <pc:docMk/>
          <pc:sldMk cId="2488206983" sldId="267"/>
        </pc:sldMkLst>
        <pc:spChg chg="mod">
          <ac:chgData name="Cresswell, Louise" userId="9bff22d7-24e9-4d83-babc-e0684b77343c" providerId="ADAL" clId="{5F14C31C-A2A4-451E-BB10-A9AA62528697}" dt="2022-01-21T10:55:31.677" v="381" actId="20577"/>
          <ac:spMkLst>
            <pc:docMk/>
            <pc:sldMk cId="2488206983" sldId="267"/>
            <ac:spMk id="2" creationId="{6C6196A5-C5C7-4A3B-B7C5-E947446DAA03}"/>
          </ac:spMkLst>
        </pc:spChg>
        <pc:spChg chg="mod">
          <ac:chgData name="Cresswell, Louise" userId="9bff22d7-24e9-4d83-babc-e0684b77343c" providerId="ADAL" clId="{5F14C31C-A2A4-451E-BB10-A9AA62528697}" dt="2022-01-21T11:00:57.112" v="605" actId="20577"/>
          <ac:spMkLst>
            <pc:docMk/>
            <pc:sldMk cId="2488206983" sldId="267"/>
            <ac:spMk id="3" creationId="{12FEE29A-14D8-4269-A143-32AE26033C12}"/>
          </ac:spMkLst>
        </pc:spChg>
      </pc:sldChg>
      <pc:sldChg chg="addSp delSp modSp add mod">
        <pc:chgData name="Cresswell, Louise" userId="9bff22d7-24e9-4d83-babc-e0684b77343c" providerId="ADAL" clId="{5F14C31C-A2A4-451E-BB10-A9AA62528697}" dt="2022-01-21T11:33:53.007" v="1767" actId="1076"/>
        <pc:sldMkLst>
          <pc:docMk/>
          <pc:sldMk cId="3486966898" sldId="268"/>
        </pc:sldMkLst>
        <pc:spChg chg="mod">
          <ac:chgData name="Cresswell, Louise" userId="9bff22d7-24e9-4d83-babc-e0684b77343c" providerId="ADAL" clId="{5F14C31C-A2A4-451E-BB10-A9AA62528697}" dt="2022-01-21T11:33:42.668" v="1765" actId="1076"/>
          <ac:spMkLst>
            <pc:docMk/>
            <pc:sldMk cId="3486966898" sldId="268"/>
            <ac:spMk id="5" creationId="{00000000-0000-0000-0000-000000000000}"/>
          </ac:spMkLst>
        </pc:spChg>
        <pc:spChg chg="add mod">
          <ac:chgData name="Cresswell, Louise" userId="9bff22d7-24e9-4d83-babc-e0684b77343c" providerId="ADAL" clId="{5F14C31C-A2A4-451E-BB10-A9AA62528697}" dt="2022-01-21T11:33:53.007" v="1767" actId="1076"/>
          <ac:spMkLst>
            <pc:docMk/>
            <pc:sldMk cId="3486966898" sldId="268"/>
            <ac:spMk id="6" creationId="{CF19FCF6-F082-4D93-8A91-583D65449806}"/>
          </ac:spMkLst>
        </pc:spChg>
        <pc:graphicFrameChg chg="del">
          <ac:chgData name="Cresswell, Louise" userId="9bff22d7-24e9-4d83-babc-e0684b77343c" providerId="ADAL" clId="{5F14C31C-A2A4-451E-BB10-A9AA62528697}" dt="2022-01-21T11:16:40.154" v="1228" actId="21"/>
          <ac:graphicFrameMkLst>
            <pc:docMk/>
            <pc:sldMk cId="3486966898" sldId="268"/>
            <ac:graphicFrameMk id="2" creationId="{F2F36775-F03E-42C3-AF9A-E2B27431784C}"/>
          </ac:graphicFrameMkLst>
        </pc:graphicFrameChg>
        <pc:graphicFrameChg chg="add mod modGraphic">
          <ac:chgData name="Cresswell, Louise" userId="9bff22d7-24e9-4d83-babc-e0684b77343c" providerId="ADAL" clId="{5F14C31C-A2A4-451E-BB10-A9AA62528697}" dt="2022-01-21T11:33:47.447" v="1766" actId="1076"/>
          <ac:graphicFrameMkLst>
            <pc:docMk/>
            <pc:sldMk cId="3486966898" sldId="268"/>
            <ac:graphicFrameMk id="3" creationId="{5EB0B003-0A32-404C-94FF-C8E3DEF2E5EF}"/>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49573F1C-2A83-4BBA-A522-BF64C8611CF9}" type="datetimeFigureOut">
              <a:rPr lang="en-GB" smtClean="0"/>
              <a:t>21/01/2022</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87843D1B-6DBE-47A0-A5C7-FDBB12D60102}" type="slidenum">
              <a:rPr lang="en-GB" smtClean="0"/>
              <a:t>‹#›</a:t>
            </a:fld>
            <a:endParaRPr lang="en-GB"/>
          </a:p>
        </p:txBody>
      </p:sp>
    </p:spTree>
    <p:extLst>
      <p:ext uri="{BB962C8B-B14F-4D97-AF65-F5344CB8AC3E}">
        <p14:creationId xmlns:p14="http://schemas.microsoft.com/office/powerpoint/2010/main" val="1567939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Deprivations scores 1-10 (1 being most deprived)</a:t>
            </a:r>
          </a:p>
        </p:txBody>
      </p:sp>
      <p:sp>
        <p:nvSpPr>
          <p:cNvPr id="4" name="Slide Number Placeholder 3"/>
          <p:cNvSpPr>
            <a:spLocks noGrp="1"/>
          </p:cNvSpPr>
          <p:nvPr>
            <p:ph type="sldNum" sz="quarter" idx="5"/>
          </p:nvPr>
        </p:nvSpPr>
        <p:spPr/>
        <p:txBody>
          <a:bodyPr/>
          <a:lstStyle/>
          <a:p>
            <a:fld id="{87843D1B-6DBE-47A0-A5C7-FDBB12D60102}" type="slidenum">
              <a:rPr lang="en-GB" smtClean="0"/>
              <a:t>1</a:t>
            </a:fld>
            <a:endParaRPr lang="en-GB"/>
          </a:p>
        </p:txBody>
      </p:sp>
    </p:spTree>
    <p:extLst>
      <p:ext uri="{BB962C8B-B14F-4D97-AF65-F5344CB8AC3E}">
        <p14:creationId xmlns:p14="http://schemas.microsoft.com/office/powerpoint/2010/main" val="1826369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Symbol" panose="05050102010706020507" pitchFamily="18" charset="2"/>
              <a:buNone/>
            </a:pPr>
            <a:r>
              <a:rPr lang="en-US" sz="1200" dirty="0">
                <a:effectLst/>
                <a:latin typeface="Calibri" panose="020F0502020204030204" pitchFamily="34" charset="0"/>
                <a:ea typeface="Calibri" panose="020F0502020204030204" pitchFamily="34" charset="0"/>
                <a:cs typeface="Times New Roman" panose="02020603050405020304" pitchFamily="18" charset="0"/>
              </a:rPr>
              <a:t>National and local strategic drivers</a:t>
            </a:r>
          </a:p>
          <a:p>
            <a:pPr marL="342900" lvl="0" indent="-342900">
              <a:buFont typeface="Symbol" panose="05050102010706020507" pitchFamily="18" charset="2"/>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NHS Long Term Plan ambition, and NHSE approach to Health Inequalities (Core 20 plus 5) both have a target of 75 % cancers being diagnosed in early stages by 2028….. Qualified through PC in a number of contracts and specs…. DES, LES, QOF – Cancer early diagnosis. </a:t>
            </a:r>
          </a:p>
          <a:p>
            <a:pPr marL="0" lvl="0" indent="0">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Symbol" panose="05050102010706020507" pitchFamily="18" charset="2"/>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Leeds Health and Well Being Strategy: People who are the poorest will improve their health the fastest poorest the fastest</a:t>
            </a:r>
          </a:p>
          <a:p>
            <a:pPr marL="0" indent="0">
              <a:buNone/>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Symbol" panose="05050102010706020507" pitchFamily="18" charset="2"/>
              <a:buChar char=""/>
            </a:pPr>
            <a:r>
              <a:rPr lang="en-US" sz="1200" dirty="0">
                <a:effectLst/>
                <a:latin typeface="Calibri" panose="020F0502020204030204" pitchFamily="34" charset="0"/>
                <a:ea typeface="Calibri" panose="020F0502020204030204" pitchFamily="34" charset="0"/>
              </a:rPr>
              <a:t>Cancer premature mortality is one of the 3 main causes of the gap in life expectancy. The Leeds Joint Strategic Assessment 2021 states that although there is a downward trend for cancer mortality overall, Leeds rates are still significantly above regional and national averages the ‘deprivation gap’ is not closing.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buFont typeface="Symbol" panose="05050102010706020507" pitchFamily="18" charset="2"/>
              <a:buNone/>
            </a:pPr>
            <a:endParaRPr lang="en-GB" sz="1200" dirty="0"/>
          </a:p>
          <a:p>
            <a:endParaRPr lang="en-GB" dirty="0"/>
          </a:p>
        </p:txBody>
      </p:sp>
      <p:sp>
        <p:nvSpPr>
          <p:cNvPr id="4" name="Slide Number Placeholder 3"/>
          <p:cNvSpPr>
            <a:spLocks noGrp="1"/>
          </p:cNvSpPr>
          <p:nvPr>
            <p:ph type="sldNum" sz="quarter" idx="5"/>
          </p:nvPr>
        </p:nvSpPr>
        <p:spPr/>
        <p:txBody>
          <a:bodyPr/>
          <a:lstStyle/>
          <a:p>
            <a:fld id="{87843D1B-6DBE-47A0-A5C7-FDBB12D60102}" type="slidenum">
              <a:rPr lang="en-GB" smtClean="0"/>
              <a:t>2</a:t>
            </a:fld>
            <a:endParaRPr lang="en-GB"/>
          </a:p>
        </p:txBody>
      </p:sp>
    </p:spTree>
    <p:extLst>
      <p:ext uri="{BB962C8B-B14F-4D97-AF65-F5344CB8AC3E}">
        <p14:creationId xmlns:p14="http://schemas.microsoft.com/office/powerpoint/2010/main" val="2295069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CWL – Commissioned by YCR, Led by Public Health, LCC and delivered by Leeds GP Confed</a:t>
            </a:r>
          </a:p>
        </p:txBody>
      </p:sp>
      <p:sp>
        <p:nvSpPr>
          <p:cNvPr id="4" name="Slide Number Placeholder 3"/>
          <p:cNvSpPr>
            <a:spLocks noGrp="1"/>
          </p:cNvSpPr>
          <p:nvPr>
            <p:ph type="sldNum" sz="quarter" idx="5"/>
          </p:nvPr>
        </p:nvSpPr>
        <p:spPr/>
        <p:txBody>
          <a:bodyPr/>
          <a:lstStyle/>
          <a:p>
            <a:fld id="{87843D1B-6DBE-47A0-A5C7-FDBB12D60102}" type="slidenum">
              <a:rPr lang="en-GB" smtClean="0"/>
              <a:t>3</a:t>
            </a:fld>
            <a:endParaRPr lang="en-GB"/>
          </a:p>
        </p:txBody>
      </p:sp>
    </p:spTree>
    <p:extLst>
      <p:ext uri="{BB962C8B-B14F-4D97-AF65-F5344CB8AC3E}">
        <p14:creationId xmlns:p14="http://schemas.microsoft.com/office/powerpoint/2010/main" val="1889261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7843D1B-6DBE-47A0-A5C7-FDBB12D60102}" type="slidenum">
              <a:rPr lang="en-GB" smtClean="0"/>
              <a:t>4</a:t>
            </a:fld>
            <a:endParaRPr lang="en-GB"/>
          </a:p>
        </p:txBody>
      </p:sp>
    </p:spTree>
    <p:extLst>
      <p:ext uri="{BB962C8B-B14F-4D97-AF65-F5344CB8AC3E}">
        <p14:creationId xmlns:p14="http://schemas.microsoft.com/office/powerpoint/2010/main" val="3436866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7843D1B-6DBE-47A0-A5C7-FDBB12D60102}" type="slidenum">
              <a:rPr lang="en-GB" smtClean="0"/>
              <a:t>5</a:t>
            </a:fld>
            <a:endParaRPr lang="en-GB"/>
          </a:p>
        </p:txBody>
      </p:sp>
    </p:spTree>
    <p:extLst>
      <p:ext uri="{BB962C8B-B14F-4D97-AF65-F5344CB8AC3E}">
        <p14:creationId xmlns:p14="http://schemas.microsoft.com/office/powerpoint/2010/main" val="3173058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7843D1B-6DBE-47A0-A5C7-FDBB12D60102}" type="slidenum">
              <a:rPr lang="en-GB" smtClean="0"/>
              <a:t>6</a:t>
            </a:fld>
            <a:endParaRPr lang="en-GB"/>
          </a:p>
        </p:txBody>
      </p:sp>
    </p:spTree>
    <p:extLst>
      <p:ext uri="{BB962C8B-B14F-4D97-AF65-F5344CB8AC3E}">
        <p14:creationId xmlns:p14="http://schemas.microsoft.com/office/powerpoint/2010/main" val="4092613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7843D1B-6DBE-47A0-A5C7-FDBB12D60102}" type="slidenum">
              <a:rPr lang="en-GB" smtClean="0"/>
              <a:t>7</a:t>
            </a:fld>
            <a:endParaRPr lang="en-GB"/>
          </a:p>
        </p:txBody>
      </p:sp>
    </p:spTree>
    <p:extLst>
      <p:ext uri="{BB962C8B-B14F-4D97-AF65-F5344CB8AC3E}">
        <p14:creationId xmlns:p14="http://schemas.microsoft.com/office/powerpoint/2010/main" val="171886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7843D1B-6DBE-47A0-A5C7-FDBB12D60102}" type="slidenum">
              <a:rPr lang="en-GB" smtClean="0"/>
              <a:t>8</a:t>
            </a:fld>
            <a:endParaRPr lang="en-GB"/>
          </a:p>
        </p:txBody>
      </p:sp>
    </p:spTree>
    <p:extLst>
      <p:ext uri="{BB962C8B-B14F-4D97-AF65-F5344CB8AC3E}">
        <p14:creationId xmlns:p14="http://schemas.microsoft.com/office/powerpoint/2010/main" val="4274750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EBED158-23D5-48E8-9781-02A262CE9F24}" type="datetimeFigureOut">
              <a:rPr lang="en-GB" smtClean="0"/>
              <a:t>21/01/2022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4ED1FE-55CD-454B-B5FA-941592C3DDD1}" type="slidenum">
              <a:rPr lang="en-GB" smtClean="0"/>
              <a:t>‹#›</a:t>
            </a:fld>
            <a:endParaRPr lang="en-GB"/>
          </a:p>
        </p:txBody>
      </p:sp>
    </p:spTree>
    <p:extLst>
      <p:ext uri="{BB962C8B-B14F-4D97-AF65-F5344CB8AC3E}">
        <p14:creationId xmlns:p14="http://schemas.microsoft.com/office/powerpoint/2010/main" val="3338192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EBED158-23D5-48E8-9781-02A262CE9F24}" type="datetimeFigureOut">
              <a:rPr lang="en-GB" smtClean="0"/>
              <a:t>21/01/2022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4ED1FE-55CD-454B-B5FA-941592C3DDD1}" type="slidenum">
              <a:rPr lang="en-GB" smtClean="0"/>
              <a:t>‹#›</a:t>
            </a:fld>
            <a:endParaRPr lang="en-GB"/>
          </a:p>
        </p:txBody>
      </p:sp>
    </p:spTree>
    <p:extLst>
      <p:ext uri="{BB962C8B-B14F-4D97-AF65-F5344CB8AC3E}">
        <p14:creationId xmlns:p14="http://schemas.microsoft.com/office/powerpoint/2010/main" val="718867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EBED158-23D5-48E8-9781-02A262CE9F24}" type="datetimeFigureOut">
              <a:rPr lang="en-GB" smtClean="0"/>
              <a:t>21/01/2022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4ED1FE-55CD-454B-B5FA-941592C3DDD1}" type="slidenum">
              <a:rPr lang="en-GB" smtClean="0"/>
              <a:t>‹#›</a:t>
            </a:fld>
            <a:endParaRPr lang="en-GB"/>
          </a:p>
        </p:txBody>
      </p:sp>
    </p:spTree>
    <p:extLst>
      <p:ext uri="{BB962C8B-B14F-4D97-AF65-F5344CB8AC3E}">
        <p14:creationId xmlns:p14="http://schemas.microsoft.com/office/powerpoint/2010/main" val="4014606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EBED158-23D5-48E8-9781-02A262CE9F24}" type="datetimeFigureOut">
              <a:rPr lang="en-GB" smtClean="0"/>
              <a:t>21/01/2022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4ED1FE-55CD-454B-B5FA-941592C3DDD1}" type="slidenum">
              <a:rPr lang="en-GB" smtClean="0"/>
              <a:t>‹#›</a:t>
            </a:fld>
            <a:endParaRPr lang="en-GB"/>
          </a:p>
        </p:txBody>
      </p:sp>
    </p:spTree>
    <p:extLst>
      <p:ext uri="{BB962C8B-B14F-4D97-AF65-F5344CB8AC3E}">
        <p14:creationId xmlns:p14="http://schemas.microsoft.com/office/powerpoint/2010/main" val="2324587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BED158-23D5-48E8-9781-02A262CE9F24}" type="datetimeFigureOut">
              <a:rPr lang="en-GB" smtClean="0"/>
              <a:t>21/01/2022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4ED1FE-55CD-454B-B5FA-941592C3DDD1}" type="slidenum">
              <a:rPr lang="en-GB" smtClean="0"/>
              <a:t>‹#›</a:t>
            </a:fld>
            <a:endParaRPr lang="en-GB"/>
          </a:p>
        </p:txBody>
      </p:sp>
    </p:spTree>
    <p:extLst>
      <p:ext uri="{BB962C8B-B14F-4D97-AF65-F5344CB8AC3E}">
        <p14:creationId xmlns:p14="http://schemas.microsoft.com/office/powerpoint/2010/main" val="3170401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EBED158-23D5-48E8-9781-02A262CE9F24}" type="datetimeFigureOut">
              <a:rPr lang="en-GB" smtClean="0"/>
              <a:t>21/01/2022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4ED1FE-55CD-454B-B5FA-941592C3DDD1}" type="slidenum">
              <a:rPr lang="en-GB" smtClean="0"/>
              <a:t>‹#›</a:t>
            </a:fld>
            <a:endParaRPr lang="en-GB"/>
          </a:p>
        </p:txBody>
      </p:sp>
    </p:spTree>
    <p:extLst>
      <p:ext uri="{BB962C8B-B14F-4D97-AF65-F5344CB8AC3E}">
        <p14:creationId xmlns:p14="http://schemas.microsoft.com/office/powerpoint/2010/main" val="3748734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EBED158-23D5-48E8-9781-02A262CE9F24}" type="datetimeFigureOut">
              <a:rPr lang="en-GB" smtClean="0"/>
              <a:t>21/01/2022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04ED1FE-55CD-454B-B5FA-941592C3DDD1}" type="slidenum">
              <a:rPr lang="en-GB" smtClean="0"/>
              <a:t>‹#›</a:t>
            </a:fld>
            <a:endParaRPr lang="en-GB"/>
          </a:p>
        </p:txBody>
      </p:sp>
    </p:spTree>
    <p:extLst>
      <p:ext uri="{BB962C8B-B14F-4D97-AF65-F5344CB8AC3E}">
        <p14:creationId xmlns:p14="http://schemas.microsoft.com/office/powerpoint/2010/main" val="4212695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EBED158-23D5-48E8-9781-02A262CE9F24}" type="datetimeFigureOut">
              <a:rPr lang="en-GB" smtClean="0"/>
              <a:t>21/01/2022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04ED1FE-55CD-454B-B5FA-941592C3DDD1}" type="slidenum">
              <a:rPr lang="en-GB" smtClean="0"/>
              <a:t>‹#›</a:t>
            </a:fld>
            <a:endParaRPr lang="en-GB"/>
          </a:p>
        </p:txBody>
      </p:sp>
    </p:spTree>
    <p:extLst>
      <p:ext uri="{BB962C8B-B14F-4D97-AF65-F5344CB8AC3E}">
        <p14:creationId xmlns:p14="http://schemas.microsoft.com/office/powerpoint/2010/main" val="3399123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BED158-23D5-48E8-9781-02A262CE9F24}" type="datetimeFigureOut">
              <a:rPr lang="en-GB" smtClean="0"/>
              <a:t>21/01/2022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04ED1FE-55CD-454B-B5FA-941592C3DDD1}" type="slidenum">
              <a:rPr lang="en-GB" smtClean="0"/>
              <a:t>‹#›</a:t>
            </a:fld>
            <a:endParaRPr lang="en-GB"/>
          </a:p>
        </p:txBody>
      </p:sp>
    </p:spTree>
    <p:extLst>
      <p:ext uri="{BB962C8B-B14F-4D97-AF65-F5344CB8AC3E}">
        <p14:creationId xmlns:p14="http://schemas.microsoft.com/office/powerpoint/2010/main" val="4101746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BED158-23D5-48E8-9781-02A262CE9F24}" type="datetimeFigureOut">
              <a:rPr lang="en-GB" smtClean="0"/>
              <a:t>21/01/2022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4ED1FE-55CD-454B-B5FA-941592C3DDD1}" type="slidenum">
              <a:rPr lang="en-GB" smtClean="0"/>
              <a:t>‹#›</a:t>
            </a:fld>
            <a:endParaRPr lang="en-GB"/>
          </a:p>
        </p:txBody>
      </p:sp>
    </p:spTree>
    <p:extLst>
      <p:ext uri="{BB962C8B-B14F-4D97-AF65-F5344CB8AC3E}">
        <p14:creationId xmlns:p14="http://schemas.microsoft.com/office/powerpoint/2010/main" val="423426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BED158-23D5-48E8-9781-02A262CE9F24}" type="datetimeFigureOut">
              <a:rPr lang="en-GB" smtClean="0"/>
              <a:t>21/01/2022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4ED1FE-55CD-454B-B5FA-941592C3DDD1}" type="slidenum">
              <a:rPr lang="en-GB" smtClean="0"/>
              <a:t>‹#›</a:t>
            </a:fld>
            <a:endParaRPr lang="en-GB"/>
          </a:p>
        </p:txBody>
      </p:sp>
    </p:spTree>
    <p:extLst>
      <p:ext uri="{BB962C8B-B14F-4D97-AF65-F5344CB8AC3E}">
        <p14:creationId xmlns:p14="http://schemas.microsoft.com/office/powerpoint/2010/main" val="4108549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BED158-23D5-48E8-9781-02A262CE9F24}" type="datetimeFigureOut">
              <a:rPr lang="en-GB" smtClean="0"/>
              <a:t>21/01/2022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4ED1FE-55CD-454B-B5FA-941592C3DDD1}" type="slidenum">
              <a:rPr lang="en-GB" smtClean="0"/>
              <a:t>‹#›</a:t>
            </a:fld>
            <a:endParaRPr lang="en-GB"/>
          </a:p>
        </p:txBody>
      </p:sp>
    </p:spTree>
    <p:extLst>
      <p:ext uri="{BB962C8B-B14F-4D97-AF65-F5344CB8AC3E}">
        <p14:creationId xmlns:p14="http://schemas.microsoft.com/office/powerpoint/2010/main" val="4101520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2400" b="1" dirty="0">
                <a:solidFill>
                  <a:schemeClr val="accent1">
                    <a:lumMod val="75000"/>
                  </a:schemeClr>
                </a:solidFill>
              </a:rPr>
              <a:t>Leeds Primary Care Screening Champions</a:t>
            </a:r>
          </a:p>
        </p:txBody>
      </p:sp>
      <p:sp>
        <p:nvSpPr>
          <p:cNvPr id="5" name="Content Placeholder 4"/>
          <p:cNvSpPr>
            <a:spLocks noGrp="1"/>
          </p:cNvSpPr>
          <p:nvPr>
            <p:ph idx="1"/>
          </p:nvPr>
        </p:nvSpPr>
        <p:spPr>
          <a:xfrm>
            <a:off x="472760" y="1303066"/>
            <a:ext cx="8563735" cy="5366294"/>
          </a:xfrm>
        </p:spPr>
        <p:txBody>
          <a:bodyPr>
            <a:normAutofit fontScale="77500" lnSpcReduction="20000"/>
          </a:bodyPr>
          <a:lstStyle/>
          <a:p>
            <a:pPr marL="0" indent="0">
              <a:buNone/>
            </a:pPr>
            <a:r>
              <a:rPr lang="en-GB" sz="2600" b="1" dirty="0">
                <a:solidFill>
                  <a:schemeClr val="accent1">
                    <a:lumMod val="75000"/>
                  </a:schemeClr>
                </a:solidFill>
              </a:rPr>
              <a:t>Background</a:t>
            </a:r>
          </a:p>
          <a:p>
            <a:r>
              <a:rPr lang="en-GB" sz="2800" dirty="0">
                <a:effectLst/>
                <a:ea typeface="Times New Roman" panose="02020603050405020304" pitchFamily="18" charset="0"/>
                <a:cs typeface="Times New Roman" panose="02020603050405020304" pitchFamily="18" charset="0"/>
              </a:rPr>
              <a:t>Model initially piloted in Leeds North and Leeds South and East CCGs. Due to the evidenced increase in uptake of bowel screening, the programme was commissioned across all practices in areas of highest deprivation when NHS Leeds CCG was established. </a:t>
            </a:r>
            <a:endParaRPr lang="en-GB" sz="2800" dirty="0">
              <a:solidFill>
                <a:srgbClr val="FF0000"/>
              </a:solidFill>
              <a:effectLst/>
              <a:ea typeface="Times New Roman" panose="02020603050405020304" pitchFamily="18" charset="0"/>
              <a:cs typeface="Times New Roman" panose="02020603050405020304" pitchFamily="18" charset="0"/>
            </a:endParaRPr>
          </a:p>
          <a:p>
            <a:pPr marL="0" indent="0">
              <a:buNone/>
            </a:pPr>
            <a:endParaRPr lang="en-GB" sz="2800" dirty="0">
              <a:solidFill>
                <a:srgbClr val="FF0000"/>
              </a:solidFill>
              <a:ea typeface="Times New Roman" panose="02020603050405020304" pitchFamily="18" charset="0"/>
              <a:cs typeface="Times New Roman" panose="02020603050405020304" pitchFamily="18" charset="0"/>
            </a:endParaRPr>
          </a:p>
          <a:p>
            <a:r>
              <a:rPr lang="en-GB" sz="2800" dirty="0"/>
              <a:t>The scheme is funded by NHSE Leeds CCG and sits within the Cancer  Prevention, Awareness and Increasing Screening arm of the Leeds Cancer Programme</a:t>
            </a:r>
          </a:p>
          <a:p>
            <a:pPr marL="0" indent="0">
              <a:buNone/>
            </a:pPr>
            <a:endParaRPr lang="en-GB" sz="2800" dirty="0"/>
          </a:p>
          <a:p>
            <a:r>
              <a:rPr lang="en-GB" sz="2800" dirty="0"/>
              <a:t>Practices which fall within deprivation scores 1-4 (most deprived) are eligible to take part (roughly 40% of the practices in Leeds)</a:t>
            </a:r>
          </a:p>
          <a:p>
            <a:endParaRPr lang="en-GB" sz="2800" dirty="0"/>
          </a:p>
          <a:p>
            <a:r>
              <a:rPr lang="en-GB" sz="2800" dirty="0"/>
              <a:t>In 2021/22 all 45 invited practices opted to join the scheme</a:t>
            </a:r>
          </a:p>
          <a:p>
            <a:pPr marL="0" indent="0">
              <a:buNone/>
            </a:pPr>
            <a:endParaRPr lang="en-GB" sz="2800" dirty="0"/>
          </a:p>
          <a:p>
            <a:r>
              <a:rPr lang="en-GB" sz="2800" dirty="0"/>
              <a:t>Champions programme is worth c.£100k per year in total, with allocation dependent on list size</a:t>
            </a:r>
          </a:p>
          <a:p>
            <a:endParaRPr lang="en-GB" dirty="0"/>
          </a:p>
        </p:txBody>
      </p:sp>
      <p:pic>
        <p:nvPicPr>
          <p:cNvPr id="1026" name="Picture 2" descr="C:\Users\Remote\Pictures\LCP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188640"/>
            <a:ext cx="2219325" cy="1114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9870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2400" b="1" dirty="0">
                <a:solidFill>
                  <a:schemeClr val="accent1">
                    <a:lumMod val="75000"/>
                  </a:schemeClr>
                </a:solidFill>
              </a:rPr>
              <a:t>Leeds Primary Care Screening Champions</a:t>
            </a:r>
          </a:p>
        </p:txBody>
      </p:sp>
      <p:sp>
        <p:nvSpPr>
          <p:cNvPr id="5" name="Content Placeholder 4"/>
          <p:cNvSpPr>
            <a:spLocks noGrp="1"/>
          </p:cNvSpPr>
          <p:nvPr>
            <p:ph idx="1"/>
          </p:nvPr>
        </p:nvSpPr>
        <p:spPr>
          <a:xfrm>
            <a:off x="472760" y="1303066"/>
            <a:ext cx="8563735" cy="5366294"/>
          </a:xfrm>
        </p:spPr>
        <p:txBody>
          <a:bodyPr>
            <a:normAutofit/>
          </a:bodyPr>
          <a:lstStyle/>
          <a:p>
            <a:pPr marL="0" indent="0">
              <a:buNone/>
            </a:pPr>
            <a:r>
              <a:rPr lang="en-GB" sz="2600" b="1" dirty="0">
                <a:solidFill>
                  <a:schemeClr val="accent1">
                    <a:lumMod val="75000"/>
                  </a:schemeClr>
                </a:solidFill>
              </a:rPr>
              <a:t>Evidence to support a targeted approach</a:t>
            </a:r>
          </a:p>
          <a:p>
            <a:pPr marL="0" indent="0">
              <a:buNone/>
            </a:pPr>
            <a:endParaRPr lang="en-GB" dirty="0"/>
          </a:p>
        </p:txBody>
      </p:sp>
      <p:pic>
        <p:nvPicPr>
          <p:cNvPr id="1026" name="Picture 2" descr="C:\Users\Remote\Pictures\LCP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188640"/>
            <a:ext cx="2219325" cy="11144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6">
            <a:extLst>
              <a:ext uri="{FF2B5EF4-FFF2-40B4-BE49-F238E27FC236}">
                <a16:creationId xmlns:a16="http://schemas.microsoft.com/office/drawing/2014/main" id="{13C1C075-2161-4ED3-BCFB-F630C89B3141}"/>
              </a:ext>
            </a:extLst>
          </p:cNvPr>
          <p:cNvGraphicFramePr>
            <a:graphicFrameLocks noGrp="1"/>
          </p:cNvGraphicFramePr>
          <p:nvPr>
            <p:extLst>
              <p:ext uri="{D42A27DB-BD31-4B8C-83A1-F6EECF244321}">
                <p14:modId xmlns:p14="http://schemas.microsoft.com/office/powerpoint/2010/main" val="2328302750"/>
              </p:ext>
            </p:extLst>
          </p:nvPr>
        </p:nvGraphicFramePr>
        <p:xfrm>
          <a:off x="457200" y="1844824"/>
          <a:ext cx="7992888" cy="2377440"/>
        </p:xfrm>
        <a:graphic>
          <a:graphicData uri="http://schemas.openxmlformats.org/drawingml/2006/table">
            <a:tbl>
              <a:tblPr firstRow="1" bandRow="1">
                <a:tableStyleId>{5C22544A-7EE6-4342-B048-85BDC9FD1C3A}</a:tableStyleId>
              </a:tblPr>
              <a:tblGrid>
                <a:gridCol w="2664296">
                  <a:extLst>
                    <a:ext uri="{9D8B030D-6E8A-4147-A177-3AD203B41FA5}">
                      <a16:colId xmlns:a16="http://schemas.microsoft.com/office/drawing/2014/main" val="3484100075"/>
                    </a:ext>
                  </a:extLst>
                </a:gridCol>
                <a:gridCol w="2664296">
                  <a:extLst>
                    <a:ext uri="{9D8B030D-6E8A-4147-A177-3AD203B41FA5}">
                      <a16:colId xmlns:a16="http://schemas.microsoft.com/office/drawing/2014/main" val="2875507768"/>
                    </a:ext>
                  </a:extLst>
                </a:gridCol>
                <a:gridCol w="2664296">
                  <a:extLst>
                    <a:ext uri="{9D8B030D-6E8A-4147-A177-3AD203B41FA5}">
                      <a16:colId xmlns:a16="http://schemas.microsoft.com/office/drawing/2014/main" val="2486825216"/>
                    </a:ext>
                  </a:extLst>
                </a:gridCol>
              </a:tblGrid>
              <a:tr h="344079">
                <a:tc>
                  <a:txBody>
                    <a:bodyPr/>
                    <a:lstStyle/>
                    <a:p>
                      <a:r>
                        <a:rPr lang="en-GB" dirty="0"/>
                        <a:t>BOWEL (extended age)</a:t>
                      </a:r>
                    </a:p>
                  </a:txBody>
                  <a:tcPr/>
                </a:tc>
                <a:tc>
                  <a:txBody>
                    <a:bodyPr/>
                    <a:lstStyle/>
                    <a:p>
                      <a:r>
                        <a:rPr lang="en-GB" dirty="0"/>
                        <a:t>BREAST</a:t>
                      </a:r>
                    </a:p>
                  </a:txBody>
                  <a:tcPr/>
                </a:tc>
                <a:tc>
                  <a:txBody>
                    <a:bodyPr/>
                    <a:lstStyle/>
                    <a:p>
                      <a:r>
                        <a:rPr lang="en-GB" dirty="0"/>
                        <a:t>CERVICAL</a:t>
                      </a:r>
                    </a:p>
                  </a:txBody>
                  <a:tcPr/>
                </a:tc>
                <a:extLst>
                  <a:ext uri="{0D108BD9-81ED-4DB2-BD59-A6C34878D82A}">
                    <a16:rowId xmlns:a16="http://schemas.microsoft.com/office/drawing/2014/main" val="1370683433"/>
                  </a:ext>
                </a:extLst>
              </a:tr>
              <a:tr h="1892435">
                <a:tc>
                  <a:txBody>
                    <a:bodyPr/>
                    <a:lstStyle/>
                    <a:p>
                      <a:r>
                        <a:rPr lang="en-GB" sz="1800" dirty="0"/>
                        <a:t>National Target: </a:t>
                      </a:r>
                      <a:r>
                        <a:rPr lang="en-GB" sz="1800" b="1" dirty="0"/>
                        <a:t>60%</a:t>
                      </a:r>
                    </a:p>
                    <a:p>
                      <a:endParaRPr lang="en-GB" sz="1800" b="1" dirty="0"/>
                    </a:p>
                    <a:p>
                      <a:r>
                        <a:rPr lang="en-GB" sz="1800" b="0" dirty="0"/>
                        <a:t>Leeds performance: </a:t>
                      </a:r>
                      <a:r>
                        <a:rPr lang="en-GB" sz="1800" b="1" dirty="0"/>
                        <a:t>71.7% </a:t>
                      </a:r>
                      <a:r>
                        <a:rPr lang="en-GB" sz="1800" b="0" dirty="0"/>
                        <a:t>(Jun21)</a:t>
                      </a:r>
                      <a:endParaRPr lang="en-GB" sz="1800" b="0" dirty="0">
                        <a:solidFill>
                          <a:schemeClr val="tx1"/>
                        </a:solidFill>
                      </a:endParaRPr>
                    </a:p>
                    <a:p>
                      <a:endParaRPr lang="en-GB" sz="1800" b="0" dirty="0"/>
                    </a:p>
                    <a:p>
                      <a:r>
                        <a:rPr lang="en-GB" sz="1800" b="0" dirty="0"/>
                        <a:t>IMD 1: </a:t>
                      </a:r>
                      <a:r>
                        <a:rPr lang="en-GB" sz="1800" b="1" dirty="0"/>
                        <a:t>64.7%</a:t>
                      </a:r>
                    </a:p>
                    <a:p>
                      <a:r>
                        <a:rPr lang="en-GB" dirty="0"/>
                        <a:t>IMD 1-4: </a:t>
                      </a:r>
                      <a:r>
                        <a:rPr lang="en-GB" b="1" dirty="0"/>
                        <a:t>66.0%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mn-lt"/>
                          <a:ea typeface="+mn-ea"/>
                          <a:cs typeface="+mn-cs"/>
                        </a:rPr>
                        <a:t>National Target: </a:t>
                      </a:r>
                      <a:r>
                        <a:rPr kumimoji="0" lang="en-GB" sz="1800" b="1" i="0" u="none" strike="noStrike" kern="1200" cap="none" spc="0" normalizeH="0" baseline="0" noProof="0" dirty="0">
                          <a:ln>
                            <a:noFill/>
                          </a:ln>
                          <a:solidFill>
                            <a:prstClr val="black"/>
                          </a:solidFill>
                          <a:effectLst/>
                          <a:uLnTx/>
                          <a:uFillTx/>
                          <a:latin typeface="+mn-lt"/>
                          <a:ea typeface="+mn-ea"/>
                          <a:cs typeface="+mn-cs"/>
                        </a:rPr>
                        <a:t>80%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mn-lt"/>
                          <a:ea typeface="+mn-ea"/>
                          <a:cs typeface="+mn-cs"/>
                        </a:rPr>
                        <a:t>Leeds performance: </a:t>
                      </a:r>
                      <a:r>
                        <a:rPr kumimoji="0" lang="en-GB" sz="1800" b="1" i="0" u="none" strike="noStrike" kern="1200" cap="none" spc="0" normalizeH="0" baseline="0" noProof="0" dirty="0">
                          <a:ln>
                            <a:noFill/>
                          </a:ln>
                          <a:solidFill>
                            <a:prstClr val="black"/>
                          </a:solidFill>
                          <a:effectLst/>
                          <a:uLnTx/>
                          <a:uFillTx/>
                          <a:latin typeface="+mn-lt"/>
                          <a:ea typeface="+mn-ea"/>
                          <a:cs typeface="+mn-cs"/>
                        </a:rPr>
                        <a:t>66.8% </a:t>
                      </a:r>
                      <a:r>
                        <a:rPr kumimoji="0" lang="en-GB" sz="1800" b="0" i="0" u="none" strike="noStrike" kern="1200" cap="none" spc="0" normalizeH="0" baseline="0" noProof="0" dirty="0">
                          <a:ln>
                            <a:noFill/>
                          </a:ln>
                          <a:solidFill>
                            <a:prstClr val="black"/>
                          </a:solidFill>
                          <a:effectLst/>
                          <a:uLnTx/>
                          <a:uFillTx/>
                          <a:latin typeface="+mn-lt"/>
                          <a:ea typeface="+mn-ea"/>
                          <a:cs typeface="+mn-cs"/>
                        </a:rPr>
                        <a:t>(Jun21)</a:t>
                      </a:r>
                      <a:endParaRPr kumimoji="0" lang="en-GB" sz="1800" b="1"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mn-lt"/>
                          <a:ea typeface="+mn-ea"/>
                          <a:cs typeface="+mn-cs"/>
                        </a:rPr>
                        <a:t>IMD 1: </a:t>
                      </a:r>
                      <a:r>
                        <a:rPr kumimoji="0" lang="en-GB" sz="1800" b="1" i="0" u="none" strike="noStrike" kern="1200" cap="none" spc="0" normalizeH="0" baseline="0" noProof="0" dirty="0">
                          <a:ln>
                            <a:noFill/>
                          </a:ln>
                          <a:solidFill>
                            <a:prstClr val="black"/>
                          </a:solidFill>
                          <a:effectLst/>
                          <a:uLnTx/>
                          <a:uFillTx/>
                          <a:latin typeface="+mn-lt"/>
                          <a:ea typeface="+mn-ea"/>
                          <a:cs typeface="+mn-cs"/>
                        </a:rPr>
                        <a:t>60.2%</a:t>
                      </a:r>
                    </a:p>
                    <a:p>
                      <a:r>
                        <a:rPr lang="en-GB" dirty="0"/>
                        <a:t>IMD 1-4: </a:t>
                      </a:r>
                      <a:r>
                        <a:rPr lang="en-GB" b="1" dirty="0"/>
                        <a:t>61.4%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mn-lt"/>
                          <a:ea typeface="+mn-ea"/>
                          <a:cs typeface="+mn-cs"/>
                        </a:rPr>
                        <a:t>National Target: </a:t>
                      </a:r>
                      <a:r>
                        <a:rPr kumimoji="0" lang="en-GB" sz="1800" b="1" i="0" u="none" strike="noStrike" kern="1200" cap="none" spc="0" normalizeH="0" baseline="0" noProof="0" dirty="0">
                          <a:ln>
                            <a:noFill/>
                          </a:ln>
                          <a:solidFill>
                            <a:prstClr val="black"/>
                          </a:solidFill>
                          <a:effectLst/>
                          <a:uLnTx/>
                          <a:uFillTx/>
                          <a:latin typeface="+mn-lt"/>
                          <a:ea typeface="+mn-ea"/>
                          <a:cs typeface="+mn-cs"/>
                        </a:rPr>
                        <a:t>80%</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mn-lt"/>
                          <a:ea typeface="+mn-ea"/>
                          <a:cs typeface="+mn-cs"/>
                        </a:rPr>
                        <a:t>Local performance: </a:t>
                      </a:r>
                      <a:r>
                        <a:rPr kumimoji="0" lang="en-GB" sz="1800" b="1" i="0" u="none" strike="noStrike" kern="1200" cap="none" spc="0" normalizeH="0" baseline="0" noProof="0" dirty="0">
                          <a:ln>
                            <a:noFill/>
                          </a:ln>
                          <a:solidFill>
                            <a:prstClr val="black"/>
                          </a:solidFill>
                          <a:effectLst/>
                          <a:uLnTx/>
                          <a:uFillTx/>
                          <a:latin typeface="+mn-lt"/>
                          <a:ea typeface="+mn-ea"/>
                          <a:cs typeface="+mn-cs"/>
                        </a:rPr>
                        <a:t>70.3% </a:t>
                      </a:r>
                      <a:r>
                        <a:rPr kumimoji="0" lang="en-GB" sz="1800" b="0" i="0" u="none" strike="noStrike" kern="1200" cap="none" spc="0" normalizeH="0" baseline="0" noProof="0" dirty="0">
                          <a:ln>
                            <a:noFill/>
                          </a:ln>
                          <a:solidFill>
                            <a:prstClr val="black"/>
                          </a:solidFill>
                          <a:effectLst/>
                          <a:uLnTx/>
                          <a:uFillTx/>
                          <a:latin typeface="+mn-lt"/>
                          <a:ea typeface="+mn-ea"/>
                          <a:cs typeface="+mn-cs"/>
                        </a:rPr>
                        <a:t>(Oct 21)</a:t>
                      </a:r>
                      <a:endParaRPr kumimoji="0" lang="en-GB" sz="1800" b="1"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mn-lt"/>
                          <a:ea typeface="+mn-ea"/>
                          <a:cs typeface="+mn-cs"/>
                        </a:rPr>
                        <a:t>IMD 1: </a:t>
                      </a:r>
                      <a:r>
                        <a:rPr kumimoji="0" lang="en-GB" sz="1800" b="1" i="0" u="none" strike="noStrike" kern="1200" cap="none" spc="0" normalizeH="0" baseline="0" noProof="0" dirty="0">
                          <a:ln>
                            <a:noFill/>
                          </a:ln>
                          <a:solidFill>
                            <a:prstClr val="black"/>
                          </a:solidFill>
                          <a:effectLst/>
                          <a:uLnTx/>
                          <a:uFillTx/>
                          <a:latin typeface="+mn-lt"/>
                          <a:ea typeface="+mn-ea"/>
                          <a:cs typeface="+mn-cs"/>
                        </a:rPr>
                        <a:t>64.2%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mn-lt"/>
                          <a:ea typeface="+mn-ea"/>
                          <a:cs typeface="+mn-cs"/>
                        </a:rPr>
                        <a:t>IMD 1-4: </a:t>
                      </a:r>
                      <a:r>
                        <a:rPr kumimoji="0" lang="en-GB" sz="1800" b="1" i="0" u="none" strike="noStrike" kern="1200" cap="none" spc="0" normalizeH="0" baseline="0" noProof="0" dirty="0">
                          <a:ln>
                            <a:noFill/>
                          </a:ln>
                          <a:solidFill>
                            <a:prstClr val="black"/>
                          </a:solidFill>
                          <a:effectLst/>
                          <a:uLnTx/>
                          <a:uFillTx/>
                          <a:latin typeface="+mn-lt"/>
                          <a:ea typeface="+mn-ea"/>
                          <a:cs typeface="+mn-cs"/>
                        </a:rPr>
                        <a:t>66.4%</a:t>
                      </a:r>
                    </a:p>
                  </a:txBody>
                  <a:tcPr/>
                </a:tc>
                <a:extLst>
                  <a:ext uri="{0D108BD9-81ED-4DB2-BD59-A6C34878D82A}">
                    <a16:rowId xmlns:a16="http://schemas.microsoft.com/office/drawing/2014/main" val="1878499439"/>
                  </a:ext>
                </a:extLst>
              </a:tr>
            </a:tbl>
          </a:graphicData>
        </a:graphic>
      </p:graphicFrame>
      <p:sp>
        <p:nvSpPr>
          <p:cNvPr id="7" name="Content Placeholder 4">
            <a:extLst>
              <a:ext uri="{FF2B5EF4-FFF2-40B4-BE49-F238E27FC236}">
                <a16:creationId xmlns:a16="http://schemas.microsoft.com/office/drawing/2014/main" id="{65D619C1-020F-4E95-B846-CC0F97C0ADAA}"/>
              </a:ext>
            </a:extLst>
          </p:cNvPr>
          <p:cNvSpPr txBox="1">
            <a:spLocks/>
          </p:cNvSpPr>
          <p:nvPr/>
        </p:nvSpPr>
        <p:spPr>
          <a:xfrm>
            <a:off x="625160" y="4444320"/>
            <a:ext cx="8563735" cy="23774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000" dirty="0"/>
              <a:t>Cancer screening uptake is lower and premature mortality (under 75s) higher in areas of higher deprivation</a:t>
            </a:r>
          </a:p>
          <a:p>
            <a:r>
              <a:rPr lang="en-GB" sz="2000" dirty="0"/>
              <a:t>Threat that </a:t>
            </a:r>
            <a:r>
              <a:rPr lang="en-GB" sz="2000" dirty="0" err="1"/>
              <a:t>Covid</a:t>
            </a:r>
            <a:r>
              <a:rPr lang="en-GB" sz="2000" dirty="0"/>
              <a:t> will exacerbate these inequalities</a:t>
            </a:r>
          </a:p>
          <a:p>
            <a:r>
              <a:rPr lang="en-GB" sz="2000" dirty="0"/>
              <a:t>National and local strategic drivers – Cancer and Health Inequalities</a:t>
            </a:r>
          </a:p>
          <a:p>
            <a:endParaRPr lang="en-GB" sz="2800" dirty="0">
              <a:solidFill>
                <a:srgbClr val="FF0000"/>
              </a:solidFill>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896294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2400" b="1" dirty="0">
                <a:solidFill>
                  <a:schemeClr val="accent1">
                    <a:lumMod val="75000"/>
                  </a:schemeClr>
                </a:solidFill>
              </a:rPr>
              <a:t>Leeds Primary Care Screening Champions</a:t>
            </a:r>
            <a:br>
              <a:rPr lang="en-GB" sz="2400" b="1" dirty="0">
                <a:solidFill>
                  <a:schemeClr val="accent1">
                    <a:lumMod val="75000"/>
                  </a:schemeClr>
                </a:solidFill>
              </a:rPr>
            </a:br>
            <a:r>
              <a:rPr lang="en-GB" sz="2400" b="1" dirty="0">
                <a:solidFill>
                  <a:schemeClr val="accent1">
                    <a:lumMod val="75000"/>
                  </a:schemeClr>
                </a:solidFill>
              </a:rPr>
              <a:t>Purpose of the role</a:t>
            </a:r>
          </a:p>
        </p:txBody>
      </p:sp>
      <p:sp>
        <p:nvSpPr>
          <p:cNvPr id="5" name="Content Placeholder 4"/>
          <p:cNvSpPr>
            <a:spLocks noGrp="1"/>
          </p:cNvSpPr>
          <p:nvPr>
            <p:ph idx="1"/>
          </p:nvPr>
        </p:nvSpPr>
        <p:spPr>
          <a:xfrm>
            <a:off x="553579" y="1351974"/>
            <a:ext cx="8229600" cy="5030019"/>
          </a:xfrm>
        </p:spPr>
        <p:txBody>
          <a:bodyPr>
            <a:normAutofit/>
          </a:bodyPr>
          <a:lstStyle/>
          <a:p>
            <a:pPr marL="342900" lvl="0" indent="-342900">
              <a:buFont typeface="Arial" panose="020B0604020202020204" pitchFamily="34" charset="0"/>
              <a:buChar char="•"/>
              <a:tabLst>
                <a:tab pos="457200" algn="l"/>
              </a:tabLst>
            </a:pPr>
            <a:r>
              <a:rPr lang="en-GB" sz="2000" kern="1200" dirty="0">
                <a:solidFill>
                  <a:srgbClr val="000000"/>
                </a:solidFill>
                <a:effectLst/>
                <a:latin typeface="+mj-lt"/>
                <a:ea typeface="Calibri" panose="020F0502020204030204" pitchFamily="34" charset="0"/>
                <a:cs typeface="Times New Roman" panose="02020603050405020304" pitchFamily="18" charset="0"/>
              </a:rPr>
              <a:t>The champion is a member of the practice team with protected time to contact patients that have been invited for screening but not taken part with an aim of removing barriers and in turn </a:t>
            </a:r>
            <a:r>
              <a:rPr lang="en-GB" sz="2000" kern="1200" dirty="0">
                <a:effectLst/>
                <a:latin typeface="+mj-lt"/>
                <a:ea typeface="Times New Roman" panose="02020603050405020304" pitchFamily="18" charset="0"/>
                <a:cs typeface="Times New Roman" panose="02020603050405020304" pitchFamily="18" charset="0"/>
              </a:rPr>
              <a:t>contributing towards an increase in cancer screening uptake and reduction in health inequalities</a:t>
            </a:r>
            <a:endParaRPr lang="en-GB" sz="2000" dirty="0">
              <a:latin typeface="+mj-lt"/>
              <a:ea typeface="Times New Roman" panose="02020603050405020304" pitchFamily="18"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GB" sz="2000" dirty="0">
                <a:effectLst/>
                <a:latin typeface="+mj-lt"/>
                <a:ea typeface="Times New Roman" panose="02020603050405020304" pitchFamily="18" charset="0"/>
                <a:cs typeface="Times New Roman" panose="02020603050405020304" pitchFamily="18" charset="0"/>
              </a:rPr>
              <a:t>Initial focus was on bowel screening but due to the success of the model this was extended to include cervical screening. In 2020/21 practices were also asked to support with increased awareness around breast screening </a:t>
            </a:r>
          </a:p>
          <a:p>
            <a:pPr>
              <a:tabLst>
                <a:tab pos="457200" algn="l"/>
              </a:tabLst>
            </a:pPr>
            <a:r>
              <a:rPr lang="en-GB" sz="2000" dirty="0">
                <a:effectLst/>
                <a:latin typeface="+mj-lt"/>
                <a:ea typeface="Times New Roman" panose="02020603050405020304" pitchFamily="18" charset="0"/>
                <a:cs typeface="Times New Roman" panose="02020603050405020304" pitchFamily="18" charset="0"/>
              </a:rPr>
              <a:t>The champions role is part of a three pronged system approach in Leeds to increase Screening Uptake and to address health Inequalities </a:t>
            </a:r>
          </a:p>
          <a:p>
            <a:pPr marL="342900" lvl="0" indent="-342900">
              <a:buFont typeface="Arial" panose="020B0604020202020204" pitchFamily="34" charset="0"/>
              <a:buChar char="•"/>
              <a:tabLst>
                <a:tab pos="457200" algn="l"/>
              </a:tabLst>
            </a:pP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GB" dirty="0"/>
          </a:p>
        </p:txBody>
      </p:sp>
      <p:pic>
        <p:nvPicPr>
          <p:cNvPr id="1026" name="Picture 2" descr="C:\Users\Remote\Pictures\LCP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188640"/>
            <a:ext cx="2219325" cy="11144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5">
            <a:extLst>
              <a:ext uri="{FF2B5EF4-FFF2-40B4-BE49-F238E27FC236}">
                <a16:creationId xmlns:a16="http://schemas.microsoft.com/office/drawing/2014/main" id="{E565B26E-E22B-4482-ACF6-313E8926C4C4}"/>
              </a:ext>
            </a:extLst>
          </p:cNvPr>
          <p:cNvGraphicFramePr>
            <a:graphicFrameLocks noGrp="1"/>
          </p:cNvGraphicFramePr>
          <p:nvPr>
            <p:extLst>
              <p:ext uri="{D42A27DB-BD31-4B8C-83A1-F6EECF244321}">
                <p14:modId xmlns:p14="http://schemas.microsoft.com/office/powerpoint/2010/main" val="2100525478"/>
              </p:ext>
            </p:extLst>
          </p:nvPr>
        </p:nvGraphicFramePr>
        <p:xfrm>
          <a:off x="760021" y="4496916"/>
          <a:ext cx="8087976" cy="1752600"/>
        </p:xfrm>
        <a:graphic>
          <a:graphicData uri="http://schemas.openxmlformats.org/drawingml/2006/table">
            <a:tbl>
              <a:tblPr firstRow="1" bandRow="1">
                <a:tableStyleId>{5C22544A-7EE6-4342-B048-85BDC9FD1C3A}</a:tableStyleId>
              </a:tblPr>
              <a:tblGrid>
                <a:gridCol w="1548173">
                  <a:extLst>
                    <a:ext uri="{9D8B030D-6E8A-4147-A177-3AD203B41FA5}">
                      <a16:colId xmlns:a16="http://schemas.microsoft.com/office/drawing/2014/main" val="1807134894"/>
                    </a:ext>
                  </a:extLst>
                </a:gridCol>
                <a:gridCol w="3843811">
                  <a:extLst>
                    <a:ext uri="{9D8B030D-6E8A-4147-A177-3AD203B41FA5}">
                      <a16:colId xmlns:a16="http://schemas.microsoft.com/office/drawing/2014/main" val="2934508081"/>
                    </a:ext>
                  </a:extLst>
                </a:gridCol>
                <a:gridCol w="2695992">
                  <a:extLst>
                    <a:ext uri="{9D8B030D-6E8A-4147-A177-3AD203B41FA5}">
                      <a16:colId xmlns:a16="http://schemas.microsoft.com/office/drawing/2014/main" val="2061956030"/>
                    </a:ext>
                  </a:extLst>
                </a:gridCol>
              </a:tblGrid>
              <a:tr h="370840">
                <a:tc>
                  <a:txBody>
                    <a:bodyPr/>
                    <a:lstStyle/>
                    <a:p>
                      <a:r>
                        <a:rPr lang="en-GB" dirty="0"/>
                        <a:t>Level</a:t>
                      </a:r>
                    </a:p>
                  </a:txBody>
                  <a:tcPr/>
                </a:tc>
                <a:tc>
                  <a:txBody>
                    <a:bodyPr/>
                    <a:lstStyle/>
                    <a:p>
                      <a:r>
                        <a:rPr lang="en-GB" dirty="0"/>
                        <a:t>Programme</a:t>
                      </a:r>
                    </a:p>
                  </a:txBody>
                  <a:tcPr/>
                </a:tc>
                <a:tc>
                  <a:txBody>
                    <a:bodyPr/>
                    <a:lstStyle/>
                    <a:p>
                      <a:r>
                        <a:rPr lang="en-GB" dirty="0"/>
                        <a:t>Commissioned by</a:t>
                      </a:r>
                    </a:p>
                  </a:txBody>
                  <a:tcPr/>
                </a:tc>
                <a:extLst>
                  <a:ext uri="{0D108BD9-81ED-4DB2-BD59-A6C34878D82A}">
                    <a16:rowId xmlns:a16="http://schemas.microsoft.com/office/drawing/2014/main" val="2092092950"/>
                  </a:ext>
                </a:extLst>
              </a:tr>
              <a:tr h="370840">
                <a:tc>
                  <a:txBody>
                    <a:bodyPr/>
                    <a:lstStyle/>
                    <a:p>
                      <a:r>
                        <a:rPr lang="en-GB" dirty="0"/>
                        <a:t>Community</a:t>
                      </a:r>
                    </a:p>
                  </a:txBody>
                  <a:tcPr/>
                </a:tc>
                <a:tc>
                  <a:txBody>
                    <a:bodyPr/>
                    <a:lstStyle/>
                    <a:p>
                      <a:r>
                        <a:rPr lang="en-GB" dirty="0"/>
                        <a:t>Leeds Cancer Awareness Service</a:t>
                      </a:r>
                    </a:p>
                  </a:txBody>
                  <a:tcPr/>
                </a:tc>
                <a:tc>
                  <a:txBody>
                    <a:bodyPr/>
                    <a:lstStyle/>
                    <a:p>
                      <a:r>
                        <a:rPr lang="en-GB" dirty="0"/>
                        <a:t>Public Health, Leeds City Council</a:t>
                      </a:r>
                    </a:p>
                  </a:txBody>
                  <a:tcPr/>
                </a:tc>
                <a:extLst>
                  <a:ext uri="{0D108BD9-81ED-4DB2-BD59-A6C34878D82A}">
                    <a16:rowId xmlns:a16="http://schemas.microsoft.com/office/drawing/2014/main" val="929234821"/>
                  </a:ext>
                </a:extLst>
              </a:tr>
              <a:tr h="370840">
                <a:tc>
                  <a:txBody>
                    <a:bodyPr/>
                    <a:lstStyle/>
                    <a:p>
                      <a:r>
                        <a:rPr lang="en-GB" dirty="0"/>
                        <a:t>Primary Care</a:t>
                      </a:r>
                    </a:p>
                  </a:txBody>
                  <a:tcPr/>
                </a:tc>
                <a:tc>
                  <a:txBody>
                    <a:bodyPr/>
                    <a:lstStyle/>
                    <a:p>
                      <a:r>
                        <a:rPr lang="en-GB" dirty="0"/>
                        <a:t>Primary Care Screening Champions</a:t>
                      </a:r>
                    </a:p>
                  </a:txBody>
                  <a:tcPr/>
                </a:tc>
                <a:tc>
                  <a:txBody>
                    <a:bodyPr/>
                    <a:lstStyle/>
                    <a:p>
                      <a:r>
                        <a:rPr lang="en-GB" dirty="0"/>
                        <a:t>NHS Leeds CCG</a:t>
                      </a:r>
                    </a:p>
                  </a:txBody>
                  <a:tcPr/>
                </a:tc>
                <a:extLst>
                  <a:ext uri="{0D108BD9-81ED-4DB2-BD59-A6C34878D82A}">
                    <a16:rowId xmlns:a16="http://schemas.microsoft.com/office/drawing/2014/main" val="2099720225"/>
                  </a:ext>
                </a:extLst>
              </a:tr>
              <a:tr h="370840">
                <a:tc>
                  <a:txBody>
                    <a:bodyPr/>
                    <a:lstStyle/>
                    <a:p>
                      <a:r>
                        <a:rPr lang="en-GB" dirty="0"/>
                        <a:t>PCN</a:t>
                      </a:r>
                    </a:p>
                  </a:txBody>
                  <a:tcPr/>
                </a:tc>
                <a:tc>
                  <a:txBody>
                    <a:bodyPr/>
                    <a:lstStyle/>
                    <a:p>
                      <a:r>
                        <a:rPr lang="en-GB" dirty="0"/>
                        <a:t>Cancer Wise Leeds</a:t>
                      </a:r>
                    </a:p>
                  </a:txBody>
                  <a:tcPr/>
                </a:tc>
                <a:tc>
                  <a:txBody>
                    <a:bodyPr/>
                    <a:lstStyle/>
                    <a:p>
                      <a:r>
                        <a:rPr lang="en-GB" dirty="0"/>
                        <a:t>Yorkshire Cancer Research</a:t>
                      </a:r>
                    </a:p>
                  </a:txBody>
                  <a:tcPr/>
                </a:tc>
                <a:extLst>
                  <a:ext uri="{0D108BD9-81ED-4DB2-BD59-A6C34878D82A}">
                    <a16:rowId xmlns:a16="http://schemas.microsoft.com/office/drawing/2014/main" val="146797615"/>
                  </a:ext>
                </a:extLst>
              </a:tr>
            </a:tbl>
          </a:graphicData>
        </a:graphic>
      </p:graphicFrame>
    </p:spTree>
    <p:extLst>
      <p:ext uri="{BB962C8B-B14F-4D97-AF65-F5344CB8AC3E}">
        <p14:creationId xmlns:p14="http://schemas.microsoft.com/office/powerpoint/2010/main" val="3124467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2400" b="1" dirty="0">
                <a:solidFill>
                  <a:schemeClr val="accent1">
                    <a:lumMod val="75000"/>
                  </a:schemeClr>
                </a:solidFill>
              </a:rPr>
              <a:t>Leeds Primary Care Screening Champions</a:t>
            </a:r>
            <a:br>
              <a:rPr lang="en-GB" sz="2400" b="1" dirty="0">
                <a:solidFill>
                  <a:schemeClr val="accent1">
                    <a:lumMod val="75000"/>
                  </a:schemeClr>
                </a:solidFill>
              </a:rPr>
            </a:br>
            <a:r>
              <a:rPr lang="en-GB" sz="2400" b="1" dirty="0">
                <a:solidFill>
                  <a:schemeClr val="accent1">
                    <a:lumMod val="75000"/>
                  </a:schemeClr>
                </a:solidFill>
              </a:rPr>
              <a:t>Purpose of the role</a:t>
            </a:r>
          </a:p>
        </p:txBody>
      </p:sp>
      <p:sp>
        <p:nvSpPr>
          <p:cNvPr id="5" name="Content Placeholder 4"/>
          <p:cNvSpPr>
            <a:spLocks noGrp="1"/>
          </p:cNvSpPr>
          <p:nvPr>
            <p:ph idx="1"/>
          </p:nvPr>
        </p:nvSpPr>
        <p:spPr>
          <a:xfrm>
            <a:off x="472761" y="1303066"/>
            <a:ext cx="8406796" cy="5211738"/>
          </a:xfrm>
        </p:spPr>
        <p:txBody>
          <a:bodyPr>
            <a:normAutofit fontScale="62500" lnSpcReduction="20000"/>
          </a:bodyPr>
          <a:lstStyle/>
          <a:p>
            <a:pPr marL="0" indent="0" eaLnBrk="0" fontAlgn="base" hangingPunct="0">
              <a:spcBef>
                <a:spcPct val="0"/>
              </a:spcBef>
              <a:spcAft>
                <a:spcPct val="0"/>
              </a:spcAft>
              <a:buNone/>
              <a:tabLst>
                <a:tab pos="457200" algn="l"/>
              </a:tabLst>
            </a:pPr>
            <a:r>
              <a:rPr lang="en-GB" altLang="en-US" b="1" dirty="0">
                <a:latin typeface="Calibri" panose="020F0502020204030204" pitchFamily="34" charset="0"/>
                <a:ea typeface="Calibri" panose="020F0502020204030204" pitchFamily="34" charset="0"/>
                <a:cs typeface="Times New Roman" panose="02020603050405020304" pitchFamily="18" charset="0"/>
              </a:rPr>
              <a:t>Champions:</a:t>
            </a:r>
          </a:p>
          <a:p>
            <a:pPr eaLnBrk="0" fontAlgn="base" hangingPunct="0">
              <a:spcBef>
                <a:spcPct val="0"/>
              </a:spcBef>
              <a:spcAft>
                <a:spcPct val="0"/>
              </a:spcAft>
              <a:tabLst>
                <a:tab pos="457200" algn="l"/>
              </a:tabLst>
            </a:pPr>
            <a:r>
              <a:rPr lang="en-GB" altLang="en-US" dirty="0">
                <a:ea typeface="Calibri" panose="020F0502020204030204" pitchFamily="34" charset="0"/>
                <a:cs typeface="Times New Roman" panose="02020603050405020304" pitchFamily="18" charset="0"/>
              </a:rPr>
              <a:t>Work in conjunction with a range of initiatives, including the Yorkshire Cancer Research Cancer Wise Leeds (CWL) project, to ensure delivery of an integrated and co-ordinated programme of screening activities across Leeds</a:t>
            </a:r>
            <a:endParaRPr lang="en-GB" altLang="en-US" dirty="0"/>
          </a:p>
          <a:p>
            <a:pPr eaLnBrk="0" fontAlgn="base" hangingPunct="0">
              <a:spcBef>
                <a:spcPct val="0"/>
              </a:spcBef>
              <a:spcAft>
                <a:spcPct val="0"/>
              </a:spcAft>
              <a:tabLst>
                <a:tab pos="457200" algn="l"/>
              </a:tabLst>
            </a:pPr>
            <a:r>
              <a:rPr lang="en-GB" altLang="en-US" dirty="0">
                <a:ea typeface="Calibri" panose="020F0502020204030204" pitchFamily="34" charset="0"/>
                <a:cs typeface="Times New Roman" panose="02020603050405020304" pitchFamily="18" charset="0"/>
              </a:rPr>
              <a:t>Work with CWL Co-ordinators to learn about their populations, understanding the specific barriers to participation in screening programmes</a:t>
            </a:r>
          </a:p>
          <a:p>
            <a:pPr eaLnBrk="0" fontAlgn="base" hangingPunct="0">
              <a:spcBef>
                <a:spcPct val="0"/>
              </a:spcBef>
              <a:spcAft>
                <a:spcPct val="0"/>
              </a:spcAft>
              <a:tabLst>
                <a:tab pos="457200" algn="l"/>
              </a:tabLst>
            </a:pPr>
            <a:r>
              <a:rPr lang="en-GB" altLang="en-US" dirty="0">
                <a:ea typeface="Calibri" panose="020F0502020204030204" pitchFamily="34" charset="0"/>
                <a:cs typeface="Times New Roman" panose="02020603050405020304" pitchFamily="18" charset="0"/>
              </a:rPr>
              <a:t>Work with CWL Co-ordinators to develop and share materials to encourage increased uptake in their local communities</a:t>
            </a:r>
            <a:endParaRPr lang="en-GB" altLang="en-US" dirty="0"/>
          </a:p>
          <a:p>
            <a:pPr eaLnBrk="0" fontAlgn="base" hangingPunct="0">
              <a:spcBef>
                <a:spcPct val="0"/>
              </a:spcBef>
              <a:spcAft>
                <a:spcPct val="0"/>
              </a:spcAft>
              <a:tabLst>
                <a:tab pos="457200" algn="l"/>
              </a:tabLst>
            </a:pPr>
            <a:r>
              <a:rPr lang="en-GB" altLang="en-US" dirty="0">
                <a:ea typeface="Calibri" panose="020F0502020204030204" pitchFamily="34" charset="0"/>
                <a:cs typeface="Times New Roman" panose="02020603050405020304" pitchFamily="18" charset="0"/>
              </a:rPr>
              <a:t>Use lists of non-responders and take a range of approaches to encourage them to take part in screening e.g. calling patients directly, text messages etc</a:t>
            </a:r>
            <a:endParaRPr lang="en-GB" altLang="en-US" dirty="0"/>
          </a:p>
          <a:p>
            <a:pPr eaLnBrk="0" fontAlgn="base" hangingPunct="0">
              <a:spcBef>
                <a:spcPct val="0"/>
              </a:spcBef>
              <a:spcAft>
                <a:spcPct val="0"/>
              </a:spcAft>
              <a:tabLst>
                <a:tab pos="457200" algn="l"/>
              </a:tabLst>
            </a:pPr>
            <a:r>
              <a:rPr lang="en-GB" altLang="en-US" dirty="0">
                <a:ea typeface="Calibri" panose="020F0502020204030204" pitchFamily="34" charset="0"/>
                <a:cs typeface="Times New Roman" panose="02020603050405020304" pitchFamily="18" charset="0"/>
              </a:rPr>
              <a:t>Proactively identify patients who will soon become eligible for participation in programmes and make contact to encourage them to take part</a:t>
            </a:r>
            <a:endParaRPr lang="en-GB" altLang="en-US" dirty="0"/>
          </a:p>
          <a:p>
            <a:pPr eaLnBrk="0" fontAlgn="base" hangingPunct="0">
              <a:spcBef>
                <a:spcPct val="0"/>
              </a:spcBef>
              <a:spcAft>
                <a:spcPct val="0"/>
              </a:spcAft>
              <a:tabLst>
                <a:tab pos="457200" algn="l"/>
              </a:tabLst>
            </a:pPr>
            <a:r>
              <a:rPr lang="en-GB" altLang="en-US" dirty="0">
                <a:ea typeface="Calibri" panose="020F0502020204030204" pitchFamily="34" charset="0"/>
                <a:cs typeface="Times New Roman" panose="02020603050405020304" pitchFamily="18" charset="0"/>
              </a:rPr>
              <a:t>Focus their attention where uptake tends to be lower e.g. postcode areas with higher levels of deprivation, patients with learning disabilities and Black Asian &amp; Minority Ethnic (BAME) populations</a:t>
            </a:r>
            <a:endParaRPr lang="en-GB" altLang="en-US" dirty="0"/>
          </a:p>
          <a:p>
            <a:pPr eaLnBrk="0" fontAlgn="base" hangingPunct="0">
              <a:spcBef>
                <a:spcPct val="0"/>
              </a:spcBef>
              <a:spcAft>
                <a:spcPct val="0"/>
              </a:spcAft>
              <a:tabLst>
                <a:tab pos="457200" algn="l"/>
              </a:tabLst>
            </a:pPr>
            <a:r>
              <a:rPr lang="en-GB" altLang="en-US" dirty="0">
                <a:ea typeface="Calibri" panose="020F0502020204030204" pitchFamily="34" charset="0"/>
                <a:cs typeface="Times New Roman" panose="02020603050405020304" pitchFamily="18" charset="0"/>
              </a:rPr>
              <a:t>Are knowledgeable about the screening programmes and their benefits and can answer queries and concerns that patients may have</a:t>
            </a:r>
            <a:endParaRPr lang="en-GB" altLang="en-US" dirty="0"/>
          </a:p>
          <a:p>
            <a:pPr marL="0" indent="0">
              <a:buNone/>
            </a:pPr>
            <a:endParaRPr lang="en-GB" dirty="0"/>
          </a:p>
        </p:txBody>
      </p:sp>
      <p:pic>
        <p:nvPicPr>
          <p:cNvPr id="1026" name="Picture 2" descr="C:\Users\Remote\Pictures\LCP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188640"/>
            <a:ext cx="2219325" cy="1114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907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2400" b="1" dirty="0">
                <a:solidFill>
                  <a:schemeClr val="accent1">
                    <a:lumMod val="75000"/>
                  </a:schemeClr>
                </a:solidFill>
              </a:rPr>
              <a:t>Leeds Primary Care Screening Champions</a:t>
            </a:r>
          </a:p>
        </p:txBody>
      </p:sp>
      <p:sp>
        <p:nvSpPr>
          <p:cNvPr id="5" name="Content Placeholder 4"/>
          <p:cNvSpPr>
            <a:spLocks noGrp="1"/>
          </p:cNvSpPr>
          <p:nvPr>
            <p:ph idx="1"/>
          </p:nvPr>
        </p:nvSpPr>
        <p:spPr>
          <a:xfrm>
            <a:off x="457200" y="1255585"/>
            <a:ext cx="8229600" cy="5030019"/>
          </a:xfrm>
        </p:spPr>
        <p:txBody>
          <a:bodyPr>
            <a:normAutofit fontScale="40000" lnSpcReduction="20000"/>
          </a:bodyPr>
          <a:lstStyle/>
          <a:p>
            <a:pPr marL="0" indent="0">
              <a:buNone/>
            </a:pPr>
            <a:r>
              <a:rPr lang="en-GB" sz="5500" b="1" dirty="0">
                <a:solidFill>
                  <a:schemeClr val="accent1">
                    <a:lumMod val="75000"/>
                  </a:schemeClr>
                </a:solidFill>
              </a:rPr>
              <a:t>Key Programme Outcomes</a:t>
            </a:r>
          </a:p>
          <a:p>
            <a:pPr lvl="0"/>
            <a:r>
              <a:rPr lang="en-GB" sz="3500" dirty="0"/>
              <a:t>An increase in Bowel and Cervical screening uptake performance within the practice</a:t>
            </a:r>
          </a:p>
          <a:p>
            <a:pPr lvl="0"/>
            <a:r>
              <a:rPr lang="en-GB" sz="3500" dirty="0"/>
              <a:t>A measurable improvement in bowel and cervical screening uptake across our most deprived practices</a:t>
            </a:r>
          </a:p>
          <a:p>
            <a:pPr lvl="0"/>
            <a:r>
              <a:rPr lang="en-GB" sz="3500" dirty="0"/>
              <a:t>Support to patients who might otherwise not attend for screening in the hope that they attend and also participate in future screening invites</a:t>
            </a:r>
          </a:p>
          <a:p>
            <a:pPr lvl="0"/>
            <a:r>
              <a:rPr lang="en-GB" sz="3500" dirty="0"/>
              <a:t>Sharing of good practice with wider practices within Primary care network.</a:t>
            </a:r>
          </a:p>
          <a:p>
            <a:pPr lvl="0"/>
            <a:r>
              <a:rPr lang="en-GB" sz="3500" dirty="0"/>
              <a:t>Increased awareness of support/ sharing of learning to increase breast screening uptake</a:t>
            </a:r>
          </a:p>
          <a:p>
            <a:pPr marL="0" indent="0">
              <a:buNone/>
            </a:pPr>
            <a:r>
              <a:rPr lang="en-GB" sz="3500" b="1" u="sng" dirty="0"/>
              <a:t>Bowel</a:t>
            </a:r>
            <a:endParaRPr lang="en-GB" sz="3500" dirty="0"/>
          </a:p>
          <a:p>
            <a:pPr marL="0" indent="0">
              <a:buNone/>
            </a:pPr>
            <a:r>
              <a:rPr lang="en-GB" sz="3500" b="1" dirty="0"/>
              <a:t>Outcome/ Output Measures to be recorded by practice (quarterly) via S1/EMIS templates:</a:t>
            </a:r>
            <a:endParaRPr lang="en-GB" sz="3500" dirty="0"/>
          </a:p>
          <a:p>
            <a:pPr lvl="0"/>
            <a:r>
              <a:rPr lang="en-GB" sz="3500" dirty="0"/>
              <a:t>Number of non-responders for bowel screening programme</a:t>
            </a:r>
          </a:p>
          <a:p>
            <a:pPr lvl="0"/>
            <a:r>
              <a:rPr lang="en-GB" sz="3500" dirty="0"/>
              <a:t>Number of non-responders contacted by letter, text, phone call (monthly contact over a three month period)</a:t>
            </a:r>
          </a:p>
          <a:p>
            <a:pPr lvl="0"/>
            <a:r>
              <a:rPr lang="en-GB" sz="3500" dirty="0"/>
              <a:t>Number of patients contacted who then went on to complete bowel screening (conversion rate)</a:t>
            </a:r>
          </a:p>
          <a:p>
            <a:pPr marL="0" indent="0">
              <a:buNone/>
            </a:pPr>
            <a:r>
              <a:rPr lang="en-GB" sz="3500" b="1" u="sng" dirty="0"/>
              <a:t>Cervical</a:t>
            </a:r>
            <a:endParaRPr lang="en-GB" sz="3500" dirty="0"/>
          </a:p>
          <a:p>
            <a:pPr lvl="0"/>
            <a:r>
              <a:rPr lang="en-GB" sz="3500" dirty="0"/>
              <a:t>An increased awareness of cervical screening within the practice, via practice promotion, completion of screening checklists and engagement with the Cancer Wise project</a:t>
            </a:r>
          </a:p>
          <a:p>
            <a:pPr marL="0" indent="0">
              <a:buNone/>
            </a:pPr>
            <a:r>
              <a:rPr lang="en-GB" sz="3500" b="1" u="sng" dirty="0"/>
              <a:t>Breast  </a:t>
            </a:r>
            <a:endParaRPr lang="en-GB" sz="3500" dirty="0"/>
          </a:p>
          <a:p>
            <a:r>
              <a:rPr lang="en-GB" sz="3500" dirty="0"/>
              <a:t>This is to be explored further however may include recording/ activity in the following areas:  </a:t>
            </a:r>
          </a:p>
          <a:p>
            <a:pPr lvl="0"/>
            <a:r>
              <a:rPr lang="en-GB" sz="3500" dirty="0"/>
              <a:t>An increased awareness of the breast screening round data to target awareness in the appropriate areas (supported by Cancer Wise Leeds Screening and Awareness Co-ordinators)  </a:t>
            </a:r>
          </a:p>
          <a:p>
            <a:pPr lvl="0"/>
            <a:r>
              <a:rPr lang="en-GB" sz="3500" dirty="0"/>
              <a:t>Encouragement/ contact from practices to give women the confidence to attend breast screening</a:t>
            </a:r>
          </a:p>
          <a:p>
            <a:r>
              <a:rPr lang="en-GB" sz="3500" dirty="0"/>
              <a:t>Understanding of number of non-responders for breast screening programme</a:t>
            </a:r>
          </a:p>
          <a:p>
            <a:r>
              <a:rPr lang="en-GB" sz="3500" dirty="0"/>
              <a:t>Number of non-responders contacted by letter, text, phone call </a:t>
            </a:r>
          </a:p>
          <a:p>
            <a:pPr marL="0" indent="0">
              <a:buNone/>
            </a:pPr>
            <a:endParaRPr lang="en-GB" dirty="0"/>
          </a:p>
          <a:p>
            <a:pPr marL="0" indent="0">
              <a:buNone/>
            </a:pPr>
            <a:endParaRPr lang="en-GB" dirty="0"/>
          </a:p>
          <a:p>
            <a:pPr lvl="0"/>
            <a:endParaRPr lang="en-GB" dirty="0"/>
          </a:p>
          <a:p>
            <a:pPr marL="0" indent="0">
              <a:buNone/>
            </a:pPr>
            <a:endParaRPr lang="en-GB" dirty="0"/>
          </a:p>
          <a:p>
            <a:endParaRPr lang="en-GB" dirty="0"/>
          </a:p>
        </p:txBody>
      </p:sp>
      <p:pic>
        <p:nvPicPr>
          <p:cNvPr id="1026" name="Picture 2" descr="C:\Users\Remote\Pictures\LCP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188640"/>
            <a:ext cx="2219325" cy="1114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3307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2400" b="1" dirty="0">
                <a:solidFill>
                  <a:schemeClr val="accent1">
                    <a:lumMod val="75000"/>
                  </a:schemeClr>
                </a:solidFill>
              </a:rPr>
              <a:t>Leeds Primary Care Screening Champions</a:t>
            </a:r>
            <a:br>
              <a:rPr lang="en-GB" sz="2400" b="1" dirty="0">
                <a:solidFill>
                  <a:schemeClr val="accent1">
                    <a:lumMod val="75000"/>
                  </a:schemeClr>
                </a:solidFill>
              </a:rPr>
            </a:br>
            <a:r>
              <a:rPr lang="en-GB" sz="2400" b="1" dirty="0">
                <a:solidFill>
                  <a:schemeClr val="accent1">
                    <a:lumMod val="75000"/>
                  </a:schemeClr>
                </a:solidFill>
              </a:rPr>
              <a:t>Impact of the role</a:t>
            </a:r>
          </a:p>
        </p:txBody>
      </p:sp>
      <p:sp>
        <p:nvSpPr>
          <p:cNvPr id="5" name="Content Placeholder 4"/>
          <p:cNvSpPr>
            <a:spLocks noGrp="1"/>
          </p:cNvSpPr>
          <p:nvPr>
            <p:ph idx="1"/>
          </p:nvPr>
        </p:nvSpPr>
        <p:spPr>
          <a:xfrm>
            <a:off x="457199" y="1400519"/>
            <a:ext cx="8422357" cy="1812458"/>
          </a:xfrm>
        </p:spPr>
        <p:txBody>
          <a:bodyPr>
            <a:normAutofit/>
          </a:bodyPr>
          <a:lstStyle/>
          <a:p>
            <a:r>
              <a:rPr lang="en-GB" sz="2000" dirty="0" err="1"/>
              <a:t>Covid</a:t>
            </a:r>
            <a:r>
              <a:rPr lang="en-GB" sz="2000" dirty="0"/>
              <a:t> has had a significant impact on screening uptake and health inequalities however, the screening champions combined with other local programme have helped to mitigate this</a:t>
            </a:r>
          </a:p>
          <a:p>
            <a:r>
              <a:rPr lang="en-GB" sz="2000" dirty="0"/>
              <a:t>Despite </a:t>
            </a:r>
            <a:r>
              <a:rPr lang="en-GB" sz="2000" dirty="0" err="1"/>
              <a:t>Covid</a:t>
            </a:r>
            <a:r>
              <a:rPr lang="en-GB" sz="2000" dirty="0"/>
              <a:t>, bowel screening has seen a continued increase in uptake across areas of highest deprivation</a:t>
            </a:r>
          </a:p>
          <a:p>
            <a:pPr marL="0" indent="0">
              <a:buNone/>
            </a:pPr>
            <a:endParaRPr lang="en-GB" sz="2600" b="1" dirty="0">
              <a:solidFill>
                <a:schemeClr val="accent1">
                  <a:lumMod val="75000"/>
                </a:schemeClr>
              </a:solidFill>
            </a:endParaRPr>
          </a:p>
          <a:p>
            <a:pPr marL="0" indent="0">
              <a:buNone/>
            </a:pPr>
            <a:endParaRPr lang="en-GB" dirty="0"/>
          </a:p>
          <a:p>
            <a:endParaRPr lang="en-GB" dirty="0"/>
          </a:p>
        </p:txBody>
      </p:sp>
      <p:pic>
        <p:nvPicPr>
          <p:cNvPr id="1026" name="Picture 2" descr="C:\Users\Remote\Pictures\LCP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188640"/>
            <a:ext cx="2219325" cy="11144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2">
            <a:extLst>
              <a:ext uri="{FF2B5EF4-FFF2-40B4-BE49-F238E27FC236}">
                <a16:creationId xmlns:a16="http://schemas.microsoft.com/office/drawing/2014/main" id="{F2F36775-F03E-42C3-AF9A-E2B27431784C}"/>
              </a:ext>
            </a:extLst>
          </p:cNvPr>
          <p:cNvGraphicFramePr>
            <a:graphicFrameLocks noGrp="1"/>
          </p:cNvGraphicFramePr>
          <p:nvPr>
            <p:extLst>
              <p:ext uri="{D42A27DB-BD31-4B8C-83A1-F6EECF244321}">
                <p14:modId xmlns:p14="http://schemas.microsoft.com/office/powerpoint/2010/main" val="2193428217"/>
              </p:ext>
            </p:extLst>
          </p:nvPr>
        </p:nvGraphicFramePr>
        <p:xfrm>
          <a:off x="539552" y="3645024"/>
          <a:ext cx="7752185" cy="1107440"/>
        </p:xfrm>
        <a:graphic>
          <a:graphicData uri="http://schemas.openxmlformats.org/drawingml/2006/table">
            <a:tbl>
              <a:tblPr firstRow="1" bandRow="1">
                <a:tableStyleId>{5C22544A-7EE6-4342-B048-85BDC9FD1C3A}</a:tableStyleId>
              </a:tblPr>
              <a:tblGrid>
                <a:gridCol w="1550437">
                  <a:extLst>
                    <a:ext uri="{9D8B030D-6E8A-4147-A177-3AD203B41FA5}">
                      <a16:colId xmlns:a16="http://schemas.microsoft.com/office/drawing/2014/main" val="3484444429"/>
                    </a:ext>
                  </a:extLst>
                </a:gridCol>
                <a:gridCol w="1550437">
                  <a:extLst>
                    <a:ext uri="{9D8B030D-6E8A-4147-A177-3AD203B41FA5}">
                      <a16:colId xmlns:a16="http://schemas.microsoft.com/office/drawing/2014/main" val="3958166918"/>
                    </a:ext>
                  </a:extLst>
                </a:gridCol>
                <a:gridCol w="1550437">
                  <a:extLst>
                    <a:ext uri="{9D8B030D-6E8A-4147-A177-3AD203B41FA5}">
                      <a16:colId xmlns:a16="http://schemas.microsoft.com/office/drawing/2014/main" val="2752577559"/>
                    </a:ext>
                  </a:extLst>
                </a:gridCol>
                <a:gridCol w="1550437">
                  <a:extLst>
                    <a:ext uri="{9D8B030D-6E8A-4147-A177-3AD203B41FA5}">
                      <a16:colId xmlns:a16="http://schemas.microsoft.com/office/drawing/2014/main" val="206819530"/>
                    </a:ext>
                  </a:extLst>
                </a:gridCol>
                <a:gridCol w="1550437">
                  <a:extLst>
                    <a:ext uri="{9D8B030D-6E8A-4147-A177-3AD203B41FA5}">
                      <a16:colId xmlns:a16="http://schemas.microsoft.com/office/drawing/2014/main" val="2482766817"/>
                    </a:ext>
                  </a:extLst>
                </a:gridCol>
              </a:tblGrid>
              <a:tr h="139040">
                <a:tc>
                  <a:txBody>
                    <a:bodyPr/>
                    <a:lstStyle/>
                    <a:p>
                      <a:endParaRPr lang="en-GB" dirty="0"/>
                    </a:p>
                  </a:txBody>
                  <a:tcPr/>
                </a:tc>
                <a:tc>
                  <a:txBody>
                    <a:bodyPr/>
                    <a:lstStyle/>
                    <a:p>
                      <a:r>
                        <a:rPr lang="en-GB" dirty="0"/>
                        <a:t>Aug 19</a:t>
                      </a:r>
                    </a:p>
                  </a:txBody>
                  <a:tcPr/>
                </a:tc>
                <a:tc>
                  <a:txBody>
                    <a:bodyPr/>
                    <a:lstStyle/>
                    <a:p>
                      <a:r>
                        <a:rPr lang="en-GB" dirty="0"/>
                        <a:t>Mar 20</a:t>
                      </a:r>
                    </a:p>
                  </a:txBody>
                  <a:tcPr/>
                </a:tc>
                <a:tc>
                  <a:txBody>
                    <a:bodyPr/>
                    <a:lstStyle/>
                    <a:p>
                      <a:r>
                        <a:rPr lang="en-GB" dirty="0"/>
                        <a:t>Mar 21</a:t>
                      </a:r>
                    </a:p>
                  </a:txBody>
                  <a:tcPr/>
                </a:tc>
                <a:tc>
                  <a:txBody>
                    <a:bodyPr/>
                    <a:lstStyle/>
                    <a:p>
                      <a:r>
                        <a:rPr lang="en-GB" dirty="0"/>
                        <a:t>Jun 21</a:t>
                      </a:r>
                    </a:p>
                  </a:txBody>
                  <a:tcPr/>
                </a:tc>
                <a:extLst>
                  <a:ext uri="{0D108BD9-81ED-4DB2-BD59-A6C34878D82A}">
                    <a16:rowId xmlns:a16="http://schemas.microsoft.com/office/drawing/2014/main" val="558805794"/>
                  </a:ext>
                </a:extLst>
              </a:tr>
              <a:tr h="370840">
                <a:tc>
                  <a:txBody>
                    <a:bodyPr/>
                    <a:lstStyle/>
                    <a:p>
                      <a:r>
                        <a:rPr lang="en-GB" dirty="0"/>
                        <a:t>IMD 1</a:t>
                      </a:r>
                    </a:p>
                  </a:txBody>
                  <a:tcPr/>
                </a:tc>
                <a:tc>
                  <a:txBody>
                    <a:bodyPr/>
                    <a:lstStyle/>
                    <a:p>
                      <a:r>
                        <a:rPr lang="en-GB" dirty="0"/>
                        <a:t>53.7%</a:t>
                      </a:r>
                    </a:p>
                  </a:txBody>
                  <a:tcPr/>
                </a:tc>
                <a:tc>
                  <a:txBody>
                    <a:bodyPr/>
                    <a:lstStyle/>
                    <a:p>
                      <a:r>
                        <a:rPr lang="en-GB" dirty="0"/>
                        <a:t>56.9%</a:t>
                      </a:r>
                    </a:p>
                  </a:txBody>
                  <a:tcPr/>
                </a:tc>
                <a:tc>
                  <a:txBody>
                    <a:bodyPr/>
                    <a:lstStyle/>
                    <a:p>
                      <a:r>
                        <a:rPr lang="en-GB" dirty="0"/>
                        <a:t>63.6%</a:t>
                      </a:r>
                    </a:p>
                  </a:txBody>
                  <a:tcPr/>
                </a:tc>
                <a:tc>
                  <a:txBody>
                    <a:bodyPr/>
                    <a:lstStyle/>
                    <a:p>
                      <a:r>
                        <a:rPr lang="en-GB" dirty="0"/>
                        <a:t>64.7%</a:t>
                      </a:r>
                    </a:p>
                  </a:txBody>
                  <a:tcPr/>
                </a:tc>
                <a:extLst>
                  <a:ext uri="{0D108BD9-81ED-4DB2-BD59-A6C34878D82A}">
                    <a16:rowId xmlns:a16="http://schemas.microsoft.com/office/drawing/2014/main" val="2072964474"/>
                  </a:ext>
                </a:extLst>
              </a:tr>
              <a:tr h="370840">
                <a:tc>
                  <a:txBody>
                    <a:bodyPr/>
                    <a:lstStyle/>
                    <a:p>
                      <a:r>
                        <a:rPr lang="en-GB" dirty="0"/>
                        <a:t>IMD 1-4</a:t>
                      </a:r>
                    </a:p>
                  </a:txBody>
                  <a:tcPr/>
                </a:tc>
                <a:tc>
                  <a:txBody>
                    <a:bodyPr/>
                    <a:lstStyle/>
                    <a:p>
                      <a:r>
                        <a:rPr lang="en-GB" dirty="0"/>
                        <a:t>55.4%</a:t>
                      </a:r>
                    </a:p>
                  </a:txBody>
                  <a:tcPr/>
                </a:tc>
                <a:tc>
                  <a:txBody>
                    <a:bodyPr/>
                    <a:lstStyle/>
                    <a:p>
                      <a:r>
                        <a:rPr lang="en-GB" dirty="0"/>
                        <a:t>59.2%</a:t>
                      </a:r>
                    </a:p>
                  </a:txBody>
                  <a:tcPr/>
                </a:tc>
                <a:tc>
                  <a:txBody>
                    <a:bodyPr/>
                    <a:lstStyle/>
                    <a:p>
                      <a:r>
                        <a:rPr lang="en-GB" dirty="0"/>
                        <a:t>65.3%</a:t>
                      </a:r>
                    </a:p>
                  </a:txBody>
                  <a:tcPr/>
                </a:tc>
                <a:tc>
                  <a:txBody>
                    <a:bodyPr/>
                    <a:lstStyle/>
                    <a:p>
                      <a:r>
                        <a:rPr lang="en-GB" dirty="0"/>
                        <a:t>66.0%</a:t>
                      </a:r>
                    </a:p>
                  </a:txBody>
                  <a:tcPr/>
                </a:tc>
                <a:extLst>
                  <a:ext uri="{0D108BD9-81ED-4DB2-BD59-A6C34878D82A}">
                    <a16:rowId xmlns:a16="http://schemas.microsoft.com/office/drawing/2014/main" val="3710774004"/>
                  </a:ext>
                </a:extLst>
              </a:tr>
            </a:tbl>
          </a:graphicData>
        </a:graphic>
      </p:graphicFrame>
    </p:spTree>
    <p:extLst>
      <p:ext uri="{BB962C8B-B14F-4D97-AF65-F5344CB8AC3E}">
        <p14:creationId xmlns:p14="http://schemas.microsoft.com/office/powerpoint/2010/main" val="2244458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2400" b="1" dirty="0">
                <a:solidFill>
                  <a:schemeClr val="accent1">
                    <a:lumMod val="75000"/>
                  </a:schemeClr>
                </a:solidFill>
              </a:rPr>
              <a:t>Leeds Primary Care Screening Champions</a:t>
            </a:r>
            <a:br>
              <a:rPr lang="en-GB" sz="2400" b="1" dirty="0">
                <a:solidFill>
                  <a:schemeClr val="accent1">
                    <a:lumMod val="75000"/>
                  </a:schemeClr>
                </a:solidFill>
              </a:rPr>
            </a:br>
            <a:r>
              <a:rPr lang="en-GB" sz="2400" b="1" dirty="0">
                <a:solidFill>
                  <a:schemeClr val="accent1">
                    <a:lumMod val="75000"/>
                  </a:schemeClr>
                </a:solidFill>
              </a:rPr>
              <a:t>Impact of the role</a:t>
            </a:r>
          </a:p>
        </p:txBody>
      </p:sp>
      <p:sp>
        <p:nvSpPr>
          <p:cNvPr id="5" name="Content Placeholder 4"/>
          <p:cNvSpPr>
            <a:spLocks noGrp="1"/>
          </p:cNvSpPr>
          <p:nvPr>
            <p:ph idx="1"/>
          </p:nvPr>
        </p:nvSpPr>
        <p:spPr>
          <a:xfrm>
            <a:off x="457199" y="1269597"/>
            <a:ext cx="8422357" cy="2159403"/>
          </a:xfrm>
        </p:spPr>
        <p:txBody>
          <a:bodyPr>
            <a:normAutofit/>
          </a:bodyPr>
          <a:lstStyle/>
          <a:p>
            <a:pPr marL="0" indent="0">
              <a:buNone/>
            </a:pPr>
            <a:endParaRPr lang="en-GB" sz="1000" dirty="0">
              <a:solidFill>
                <a:schemeClr val="accent1">
                  <a:lumMod val="75000"/>
                </a:schemeClr>
              </a:solidFill>
            </a:endParaRPr>
          </a:p>
          <a:p>
            <a:r>
              <a:rPr lang="en-GB" sz="2000" dirty="0"/>
              <a:t>Cervical screening has seen a decrease in uptake across areas of highest deprivation </a:t>
            </a:r>
          </a:p>
          <a:p>
            <a:pPr marL="0" indent="0">
              <a:buNone/>
            </a:pPr>
            <a:endParaRPr lang="en-GB" sz="2600" b="1" dirty="0">
              <a:solidFill>
                <a:schemeClr val="accent1">
                  <a:lumMod val="75000"/>
                </a:schemeClr>
              </a:solidFill>
            </a:endParaRPr>
          </a:p>
          <a:p>
            <a:pPr marL="0" indent="0">
              <a:buNone/>
            </a:pPr>
            <a:endParaRPr lang="en-GB" dirty="0"/>
          </a:p>
        </p:txBody>
      </p:sp>
      <p:pic>
        <p:nvPicPr>
          <p:cNvPr id="1026" name="Picture 2" descr="C:\Users\Remote\Pictures\LCP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188640"/>
            <a:ext cx="2219325" cy="11144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5">
            <a:extLst>
              <a:ext uri="{FF2B5EF4-FFF2-40B4-BE49-F238E27FC236}">
                <a16:creationId xmlns:a16="http://schemas.microsoft.com/office/drawing/2014/main" id="{5EB0B003-0A32-404C-94FF-C8E3DEF2E5EF}"/>
              </a:ext>
            </a:extLst>
          </p:cNvPr>
          <p:cNvGraphicFramePr>
            <a:graphicFrameLocks noGrp="1"/>
          </p:cNvGraphicFramePr>
          <p:nvPr>
            <p:extLst>
              <p:ext uri="{D42A27DB-BD31-4B8C-83A1-F6EECF244321}">
                <p14:modId xmlns:p14="http://schemas.microsoft.com/office/powerpoint/2010/main" val="431750551"/>
              </p:ext>
            </p:extLst>
          </p:nvPr>
        </p:nvGraphicFramePr>
        <p:xfrm>
          <a:off x="827584" y="2217095"/>
          <a:ext cx="6096000" cy="11125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940357929"/>
                    </a:ext>
                  </a:extLst>
                </a:gridCol>
                <a:gridCol w="2032000">
                  <a:extLst>
                    <a:ext uri="{9D8B030D-6E8A-4147-A177-3AD203B41FA5}">
                      <a16:colId xmlns:a16="http://schemas.microsoft.com/office/drawing/2014/main" val="2298119154"/>
                    </a:ext>
                  </a:extLst>
                </a:gridCol>
                <a:gridCol w="2032000">
                  <a:extLst>
                    <a:ext uri="{9D8B030D-6E8A-4147-A177-3AD203B41FA5}">
                      <a16:colId xmlns:a16="http://schemas.microsoft.com/office/drawing/2014/main" val="2861439708"/>
                    </a:ext>
                  </a:extLst>
                </a:gridCol>
              </a:tblGrid>
              <a:tr h="370840">
                <a:tc>
                  <a:txBody>
                    <a:bodyPr/>
                    <a:lstStyle/>
                    <a:p>
                      <a:endParaRPr lang="en-GB" dirty="0"/>
                    </a:p>
                  </a:txBody>
                  <a:tcPr/>
                </a:tc>
                <a:tc>
                  <a:txBody>
                    <a:bodyPr/>
                    <a:lstStyle/>
                    <a:p>
                      <a:r>
                        <a:rPr lang="en-GB" dirty="0"/>
                        <a:t>Dec19</a:t>
                      </a:r>
                    </a:p>
                  </a:txBody>
                  <a:tcPr/>
                </a:tc>
                <a:tc>
                  <a:txBody>
                    <a:bodyPr/>
                    <a:lstStyle/>
                    <a:p>
                      <a:r>
                        <a:rPr lang="en-GB" dirty="0"/>
                        <a:t>Oct21</a:t>
                      </a:r>
                    </a:p>
                  </a:txBody>
                  <a:tcPr/>
                </a:tc>
                <a:extLst>
                  <a:ext uri="{0D108BD9-81ED-4DB2-BD59-A6C34878D82A}">
                    <a16:rowId xmlns:a16="http://schemas.microsoft.com/office/drawing/2014/main" val="1902655769"/>
                  </a:ext>
                </a:extLst>
              </a:tr>
              <a:tr h="370840">
                <a:tc>
                  <a:txBody>
                    <a:bodyPr/>
                    <a:lstStyle/>
                    <a:p>
                      <a:r>
                        <a:rPr lang="en-GB" dirty="0"/>
                        <a:t>IMD 1</a:t>
                      </a:r>
                    </a:p>
                  </a:txBody>
                  <a:tcPr/>
                </a:tc>
                <a:tc>
                  <a:txBody>
                    <a:bodyPr/>
                    <a:lstStyle/>
                    <a:p>
                      <a:r>
                        <a:rPr lang="en-GB" dirty="0"/>
                        <a:t>67.8%</a:t>
                      </a:r>
                    </a:p>
                  </a:txBody>
                  <a:tcPr/>
                </a:tc>
                <a:tc>
                  <a:txBody>
                    <a:bodyPr/>
                    <a:lstStyle/>
                    <a:p>
                      <a:r>
                        <a:rPr lang="en-GB" dirty="0"/>
                        <a:t>64.2%</a:t>
                      </a:r>
                    </a:p>
                  </a:txBody>
                  <a:tcPr/>
                </a:tc>
                <a:extLst>
                  <a:ext uri="{0D108BD9-81ED-4DB2-BD59-A6C34878D82A}">
                    <a16:rowId xmlns:a16="http://schemas.microsoft.com/office/drawing/2014/main" val="4115969121"/>
                  </a:ext>
                </a:extLst>
              </a:tr>
              <a:tr h="370840">
                <a:tc>
                  <a:txBody>
                    <a:bodyPr/>
                    <a:lstStyle/>
                    <a:p>
                      <a:r>
                        <a:rPr lang="en-GB" dirty="0"/>
                        <a:t>IMD 1-4</a:t>
                      </a:r>
                    </a:p>
                  </a:txBody>
                  <a:tcPr/>
                </a:tc>
                <a:tc>
                  <a:txBody>
                    <a:bodyPr/>
                    <a:lstStyle/>
                    <a:p>
                      <a:r>
                        <a:rPr lang="en-GB" dirty="0"/>
                        <a:t>69.5%</a:t>
                      </a:r>
                    </a:p>
                  </a:txBody>
                  <a:tcPr/>
                </a:tc>
                <a:tc>
                  <a:txBody>
                    <a:bodyPr/>
                    <a:lstStyle/>
                    <a:p>
                      <a:r>
                        <a:rPr lang="en-GB" dirty="0"/>
                        <a:t>66.4%</a:t>
                      </a:r>
                    </a:p>
                  </a:txBody>
                  <a:tcPr/>
                </a:tc>
                <a:extLst>
                  <a:ext uri="{0D108BD9-81ED-4DB2-BD59-A6C34878D82A}">
                    <a16:rowId xmlns:a16="http://schemas.microsoft.com/office/drawing/2014/main" val="861803853"/>
                  </a:ext>
                </a:extLst>
              </a:tr>
            </a:tbl>
          </a:graphicData>
        </a:graphic>
      </p:graphicFrame>
      <p:sp>
        <p:nvSpPr>
          <p:cNvPr id="6" name="TextBox 5">
            <a:extLst>
              <a:ext uri="{FF2B5EF4-FFF2-40B4-BE49-F238E27FC236}">
                <a16:creationId xmlns:a16="http://schemas.microsoft.com/office/drawing/2014/main" id="{CF19FCF6-F082-4D93-8A91-583D65449806}"/>
              </a:ext>
            </a:extLst>
          </p:cNvPr>
          <p:cNvSpPr txBox="1"/>
          <p:nvPr/>
        </p:nvSpPr>
        <p:spPr>
          <a:xfrm>
            <a:off x="457199" y="3429000"/>
            <a:ext cx="8422357" cy="2554545"/>
          </a:xfrm>
          <a:prstGeom prst="rect">
            <a:avLst/>
          </a:prstGeom>
          <a:noFill/>
        </p:spPr>
        <p:txBody>
          <a:bodyPr wrap="square" rtlCol="0">
            <a:spAutoFit/>
          </a:bodyPr>
          <a:lstStyle/>
          <a:p>
            <a:pPr marL="285750" indent="-285750">
              <a:buFont typeface="Arial" panose="020B0604020202020204" pitchFamily="34" charset="0"/>
              <a:buChar char="•"/>
            </a:pPr>
            <a:r>
              <a:rPr lang="en-GB" sz="2000" dirty="0"/>
              <a:t>But, due to </a:t>
            </a:r>
            <a:r>
              <a:rPr lang="en-GB" sz="2000" dirty="0" err="1"/>
              <a:t>Covid</a:t>
            </a:r>
            <a:r>
              <a:rPr lang="en-GB" sz="2000" dirty="0"/>
              <a:t>, there has also been a drop in Cervical screening uptake for the city as a whole during this period from 73.1% (Dec19) to 70.3% Oct 21. The least deprived areas have also been affected – IMD 5-10 uptake decreased from 76.0% to 73.4%</a:t>
            </a:r>
          </a:p>
          <a:p>
            <a:pPr marL="285750" indent="-285750">
              <a:buFont typeface="Arial" panose="020B0604020202020204" pitchFamily="34" charset="0"/>
              <a:buChar char="•"/>
            </a:pPr>
            <a:r>
              <a:rPr lang="en-GB" sz="2000" dirty="0"/>
              <a:t>Whilst uptake has decreased across Leeds, we would have expected this decrease to be far sharper in areas of higher deprivation </a:t>
            </a:r>
          </a:p>
          <a:p>
            <a:pPr marL="285750" indent="-285750">
              <a:buFont typeface="Arial" panose="020B0604020202020204" pitchFamily="34" charset="0"/>
              <a:buChar char="•"/>
            </a:pPr>
            <a:r>
              <a:rPr lang="en-GB" sz="2000" dirty="0"/>
              <a:t>The work of the local programmes, including the screening champions, has helped to mitigate this and prevent health inequalities growing further </a:t>
            </a:r>
          </a:p>
        </p:txBody>
      </p:sp>
    </p:spTree>
    <p:extLst>
      <p:ext uri="{BB962C8B-B14F-4D97-AF65-F5344CB8AC3E}">
        <p14:creationId xmlns:p14="http://schemas.microsoft.com/office/powerpoint/2010/main" val="3486966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GB" sz="2400" b="1" dirty="0">
                <a:solidFill>
                  <a:schemeClr val="accent1">
                    <a:lumMod val="75000"/>
                  </a:schemeClr>
                </a:solidFill>
              </a:rPr>
              <a:t>Leeds Primary Care Screening Champions</a:t>
            </a:r>
          </a:p>
        </p:txBody>
      </p:sp>
      <p:sp>
        <p:nvSpPr>
          <p:cNvPr id="5" name="Content Placeholder 4"/>
          <p:cNvSpPr>
            <a:spLocks noGrp="1"/>
          </p:cNvSpPr>
          <p:nvPr>
            <p:ph idx="1"/>
          </p:nvPr>
        </p:nvSpPr>
        <p:spPr>
          <a:xfrm>
            <a:off x="492937" y="1276367"/>
            <a:ext cx="8229600" cy="5030019"/>
          </a:xfrm>
        </p:spPr>
        <p:txBody>
          <a:bodyPr>
            <a:normAutofit/>
          </a:bodyPr>
          <a:lstStyle/>
          <a:p>
            <a:pPr marL="0" indent="0">
              <a:buNone/>
            </a:pPr>
            <a:r>
              <a:rPr lang="en-GB" sz="2600" b="1" dirty="0">
                <a:solidFill>
                  <a:schemeClr val="accent1">
                    <a:lumMod val="75000"/>
                  </a:schemeClr>
                </a:solidFill>
              </a:rPr>
              <a:t>Latest Updates and Next Steps</a:t>
            </a:r>
          </a:p>
          <a:p>
            <a:r>
              <a:rPr lang="en-GB" sz="2400" dirty="0"/>
              <a:t>Opportunities for all practices to nominate a screening champion, whether funded or not</a:t>
            </a:r>
          </a:p>
          <a:p>
            <a:r>
              <a:rPr lang="en-GB" sz="2400" dirty="0"/>
              <a:t>Primary Care Screening Champion Training Video to be developed and circulated to all practices</a:t>
            </a:r>
          </a:p>
          <a:p>
            <a:r>
              <a:rPr lang="en-GB" sz="2400" dirty="0"/>
              <a:t>Screening fact pack to be re-circulated- opportunity to discuss in practice </a:t>
            </a:r>
          </a:p>
          <a:p>
            <a:r>
              <a:rPr lang="en-GB" sz="2400" dirty="0"/>
              <a:t>Discussions with PCN Clinical Directors on future options for </a:t>
            </a:r>
            <a:r>
              <a:rPr lang="en-GB" sz="2400" dirty="0" err="1"/>
              <a:t>Cancerwise</a:t>
            </a:r>
            <a:r>
              <a:rPr lang="en-GB" sz="2400" dirty="0"/>
              <a:t> Leeds service are ongoing</a:t>
            </a:r>
          </a:p>
          <a:p>
            <a:r>
              <a:rPr lang="en-GB" sz="2400" dirty="0"/>
              <a:t>Opportunity for involvement in citywide cancer screening champion peer network</a:t>
            </a:r>
            <a:endParaRPr lang="en-GB" sz="2800" dirty="0"/>
          </a:p>
          <a:p>
            <a:endParaRPr lang="en-GB" dirty="0"/>
          </a:p>
        </p:txBody>
      </p:sp>
      <p:pic>
        <p:nvPicPr>
          <p:cNvPr id="1026" name="Picture 2" descr="C:\Users\Remote\Pictures\LCP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0232" y="188640"/>
            <a:ext cx="2219325" cy="1114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12294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786571EC67EDE44985E6D0CC3B0BDA9" ma:contentTypeVersion="17" ma:contentTypeDescription="Create a new document." ma:contentTypeScope="" ma:versionID="5518c9bea1a3c8fe2d011ac58e91bb98">
  <xsd:schema xmlns:xsd="http://www.w3.org/2001/XMLSchema" xmlns:xs="http://www.w3.org/2001/XMLSchema" xmlns:p="http://schemas.microsoft.com/office/2006/metadata/properties" xmlns:ns1="http://schemas.microsoft.com/sharepoint/v3" xmlns:ns2="98453f7d-33ba-4bba-81a2-a040b7a8987f" xmlns:ns3="435440a9-b756-4f02-8397-23bac2d0f8eb" targetNamespace="http://schemas.microsoft.com/office/2006/metadata/properties" ma:root="true" ma:fieldsID="f061c47fc2f4dc29a95e303e2ebcbff7" ns1:_="" ns2:_="" ns3:_="">
    <xsd:import namespace="http://schemas.microsoft.com/sharepoint/v3"/>
    <xsd:import namespace="98453f7d-33ba-4bba-81a2-a040b7a8987f"/>
    <xsd:import namespace="435440a9-b756-4f02-8397-23bac2d0f8e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1:_ip_UnifiedCompliancePolicyProperties" minOccurs="0"/>
                <xsd:element ref="ns1:_ip_UnifiedCompliancePolicyUIAc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453f7d-33ba-4bba-81a2-a040b7a898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35440a9-b756-4f02-8397-23bac2d0f8e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037b2758-3879-4f43-bffb-aae062e1be55}" ma:internalName="TaxCatchAll" ma:showField="CatchAllData" ma:web="435440a9-b756-4f02-8397-23bac2d0f8e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435440a9-b756-4f02-8397-23bac2d0f8eb" xsi:nil="true"/>
    <lcf76f155ced4ddcb4097134ff3c332f xmlns="98453f7d-33ba-4bba-81a2-a040b7a8987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595686C-C486-4FA3-B149-DD78E9BE1074}"/>
</file>

<file path=customXml/itemProps2.xml><?xml version="1.0" encoding="utf-8"?>
<ds:datastoreItem xmlns:ds="http://schemas.openxmlformats.org/officeDocument/2006/customXml" ds:itemID="{7982BA46-EA97-4BA1-B0F2-3500ECA30DAC}">
  <ds:schemaRefs>
    <ds:schemaRef ds:uri="http://schemas.microsoft.com/sharepoint/v3/contenttype/forms"/>
  </ds:schemaRefs>
</ds:datastoreItem>
</file>

<file path=customXml/itemProps3.xml><?xml version="1.0" encoding="utf-8"?>
<ds:datastoreItem xmlns:ds="http://schemas.openxmlformats.org/officeDocument/2006/customXml" ds:itemID="{E417C33C-C1BC-4201-AEFC-B6A3D6AAF8FD}">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otalTime>3072</TotalTime>
  <Words>1299</Words>
  <Application>Microsoft Office PowerPoint</Application>
  <PresentationFormat>On-screen Show (4:3)</PresentationFormat>
  <Paragraphs>140</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Symbol</vt:lpstr>
      <vt:lpstr>Times New Roman</vt:lpstr>
      <vt:lpstr>Office Theme</vt:lpstr>
      <vt:lpstr>Leeds Primary Care Screening Champions</vt:lpstr>
      <vt:lpstr>Leeds Primary Care Screening Champions</vt:lpstr>
      <vt:lpstr>Leeds Primary Care Screening Champions Purpose of the role</vt:lpstr>
      <vt:lpstr>Leeds Primary Care Screening Champions Purpose of the role</vt:lpstr>
      <vt:lpstr>Leeds Primary Care Screening Champions</vt:lpstr>
      <vt:lpstr>Leeds Primary Care Screening Champions Impact of the role</vt:lpstr>
      <vt:lpstr>Leeds Primary Care Screening Champions Impact of the role</vt:lpstr>
      <vt:lpstr>Leeds Primary Care Screening Champions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Cervical Screening and  Learning disability patients</dc:title>
  <dc:creator>Remote</dc:creator>
  <cp:lastModifiedBy>Daniels, Tom (NHS LEEDS CCG)</cp:lastModifiedBy>
  <cp:revision>32</cp:revision>
  <cp:lastPrinted>2021-04-13T08:21:42Z</cp:lastPrinted>
  <dcterms:created xsi:type="dcterms:W3CDTF">2021-04-12T13:18:11Z</dcterms:created>
  <dcterms:modified xsi:type="dcterms:W3CDTF">2022-01-21T12:43:01Z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0x0101004786571EC67EDE44985E6D0CC3B0BDA9</vt:lpwstr>
  </property>
</Properties>
</file>