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4221" r:id="rId5"/>
    <p:sldMasterId id="2147484199" r:id="rId6"/>
    <p:sldMasterId id="2147484159" r:id="rId7"/>
    <p:sldMasterId id="2147484210" r:id="rId8"/>
    <p:sldMasterId id="2147484169" r:id="rId9"/>
    <p:sldMasterId id="2147484191" r:id="rId10"/>
    <p:sldMasterId id="2147484193" r:id="rId11"/>
    <p:sldMasterId id="2147484226" r:id="rId12"/>
    <p:sldMasterId id="2147484237" r:id="rId13"/>
  </p:sldMasterIdLst>
  <p:sldIdLst>
    <p:sldId id="280" r:id="rId14"/>
    <p:sldId id="281" r:id="rId15"/>
    <p:sldId id="282" r:id="rId16"/>
    <p:sldId id="283" r:id="rId17"/>
    <p:sldId id="284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75696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719D0F-54DC-4310-BA1A-D80716C94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40822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95267B-3360-40AF-A803-930959D64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188493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A1C184-1061-427D-A38C-46F3B938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5290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081A41-5A1A-4F9F-889E-A513700F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057527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06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4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389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37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99264-09CA-4F50-9EDD-AAF724D5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2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582023-C8FA-5749-B193-E37CB6701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6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443958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216CF-C375-4143-A227-45E1AA582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67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58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E8EECD-5142-B245-A5F5-CB36F4E0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76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F98FD-C8AB-4829-BC8D-9C03DB81BD3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4630FF-2517-47D3-9C01-183C1AA54089}"/>
              </a:ext>
            </a:extLst>
          </p:cNvPr>
          <p:cNvGrpSpPr/>
          <p:nvPr userDrawn="1"/>
        </p:nvGrpSpPr>
        <p:grpSpPr>
          <a:xfrm>
            <a:off x="2745211" y="2007968"/>
            <a:ext cx="6701578" cy="2842063"/>
            <a:chOff x="2381341" y="2007968"/>
            <a:chExt cx="6701578" cy="2842063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77994B9-50CD-41DD-BC3E-C99C9C0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381341" y="2007968"/>
              <a:ext cx="2842063" cy="2842063"/>
            </a:xfrm>
            <a:prstGeom prst="rect">
              <a:avLst/>
            </a:prstGeom>
          </p:spPr>
        </p:pic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72E8F660-C52C-46C0-B364-4A2E30694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23404" y="2355647"/>
              <a:ext cx="3859515" cy="2202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737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82505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55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09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38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99264-09CA-4F50-9EDD-AAF724D5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77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582023-C8FA-5749-B193-E37CB6701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9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302492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216CF-C375-4143-A227-45E1AA582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39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20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E8EECD-5142-B245-A5F5-CB36F4E0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07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ACE3E7-9324-40F8-87A6-8787A794C6B0}"/>
              </a:ext>
            </a:extLst>
          </p:cNvPr>
          <p:cNvGrpSpPr/>
          <p:nvPr userDrawn="1"/>
        </p:nvGrpSpPr>
        <p:grpSpPr>
          <a:xfrm>
            <a:off x="2381341" y="2007968"/>
            <a:ext cx="7429317" cy="2842063"/>
            <a:chOff x="2416718" y="1880148"/>
            <a:chExt cx="7429317" cy="2842063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77994B9-50CD-41DD-BC3E-C99C9C0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416718" y="1880148"/>
              <a:ext cx="2842063" cy="28420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CEC06D-349E-4419-9337-452AC59022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8616" t="22943" b="16206"/>
            <a:stretch/>
          </p:blipFill>
          <p:spPr>
            <a:xfrm>
              <a:off x="5223631" y="2286325"/>
              <a:ext cx="4622404" cy="2285350"/>
            </a:xfrm>
            <a:prstGeom prst="rect">
              <a:avLst/>
            </a:prstGeom>
          </p:spPr>
        </p:pic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F98FD-C8AB-4829-BC8D-9C03DB81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59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95049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DA06-3A8F-4C8C-8611-48952CF80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918250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18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9F0C-830E-4473-9D1A-3CA30CB0A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53715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ACD73-F600-4E41-B966-34A2D6606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703622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5BE8F8-444F-49F2-B1F3-C4F7992A5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05415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432051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80C7A6-8295-473E-83EF-882AADA54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858141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94163C-42C3-4E64-B7F2-EB4A2CE99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555440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046921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1D7AE3-8965-4AC7-83AC-E7C5DA964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990324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963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715615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307156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694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15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6AA81-B044-4837-A778-D965385EE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3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64641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CCF9-ADFB-4F27-B801-DF07DCF02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331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EE125F7-DEE9-4123-8250-1113F4E0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90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719D0F-54DC-4310-BA1A-D80716C94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21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95267B-3360-40AF-A803-930959D64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74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A1C184-1061-427D-A38C-46F3B938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053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081A41-5A1A-4F9F-889E-A513700F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69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83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81154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6AA81-B044-4837-A778-D965385EE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74514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CCF9-ADFB-4F27-B801-DF07DCF02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8423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EE125F7-DEE9-4123-8250-1113F4E0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/>
              <a:t>Yorkshire Cancer Research. Registered Charity 516898. All rights Reserved.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3741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.jp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FF1ECFA-D945-5C48-95EC-A43E9FB8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B83772-1325-E84E-93C8-D44125D7F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C0B89EC-6C78-419D-9AFF-8AA3DB60B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9328" y="1422328"/>
            <a:ext cx="4013343" cy="401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3040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FF7E23D-084B-425C-9EFD-C61C8ABAF2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2686" y="5165228"/>
            <a:ext cx="1692772" cy="16927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B4715A-80A6-49FD-8D2B-766439365DB0}"/>
              </a:ext>
            </a:extLst>
          </p:cNvPr>
          <p:cNvGrpSpPr/>
          <p:nvPr userDrawn="1"/>
        </p:nvGrpSpPr>
        <p:grpSpPr>
          <a:xfrm>
            <a:off x="4912241" y="3901432"/>
            <a:ext cx="7279759" cy="3002674"/>
            <a:chOff x="4922874" y="3944680"/>
            <a:chExt cx="7279759" cy="3002674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717B383-78A6-4B1A-B263-98461516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8" t="67689"/>
            <a:stretch/>
          </p:blipFill>
          <p:spPr>
            <a:xfrm>
              <a:off x="4922874" y="3944680"/>
              <a:ext cx="7279759" cy="3002674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7EB0874F-C12D-4940-8D73-178714386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0567" y="5646200"/>
              <a:ext cx="2053750" cy="1171962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572E0CCC-33F3-41C9-9AF0-0A4DE3683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91" t="7218" r="7642" b="7217"/>
            <a:stretch/>
          </p:blipFill>
          <p:spPr>
            <a:xfrm>
              <a:off x="8240233" y="5603968"/>
              <a:ext cx="1265274" cy="1256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73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1B4F2F-A0BF-4EB1-A825-50C254D2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8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ABA029BE-666E-493B-9015-F5E0893FDB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05" y="5145350"/>
            <a:ext cx="3746547" cy="13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6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3" r:id="rId2"/>
    <p:sldLayoutId id="2147484222" r:id="rId3"/>
    <p:sldLayoutId id="214748422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1B4F2F-A0BF-4EB1-A825-50C254D2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8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8E80C8DA-B007-4144-89DD-DD84171E71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47" y="5145350"/>
            <a:ext cx="3746547" cy="13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9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11BEAB-B344-5546-B341-AE1A259D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32305-3950-4152-A519-8AAD833ED11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85132" y="5566072"/>
            <a:ext cx="2983350" cy="11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8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11BEAB-B344-5546-B341-AE1A259D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31B9F9A-9C9E-488E-A4E9-7B4864067A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06385" y="5237700"/>
            <a:ext cx="1620300" cy="16203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BF99199-C8F6-4AFB-AC38-34B274C917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9477" y="5413866"/>
            <a:ext cx="2221992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0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88FA4AD-4F6B-4BDD-BFD7-6DC86A8106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882675" y="5617734"/>
            <a:ext cx="1103745" cy="1103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8A72A-A3EF-4660-AF52-530C6CBDAC3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986420" y="6037349"/>
            <a:ext cx="1665317" cy="3992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1C580E-206D-4BDC-949C-7D776E3E4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26326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95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7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DA1ADC59-C68D-43DF-B2AF-F80DBFA0D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57" y="5145350"/>
            <a:ext cx="3746547" cy="13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8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6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B233DD20-0ABB-4FB4-BBEB-D119609723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05" y="5327913"/>
            <a:ext cx="3746547" cy="13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7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1B4F2F-A0BF-4EB1-A825-50C254D2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EA491-F7E4-48EA-8300-46CE520D1F8C}"/>
              </a:ext>
            </a:extLst>
          </p:cNvPr>
          <p:cNvGrpSpPr/>
          <p:nvPr userDrawn="1"/>
        </p:nvGrpSpPr>
        <p:grpSpPr>
          <a:xfrm>
            <a:off x="4912241" y="3901432"/>
            <a:ext cx="7279759" cy="3002674"/>
            <a:chOff x="4922874" y="3944680"/>
            <a:chExt cx="7279759" cy="3002674"/>
          </a:xfrm>
        </p:grpSpPr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F56563-7B46-4B0F-AD8B-A2B337960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8" t="67689"/>
            <a:stretch/>
          </p:blipFill>
          <p:spPr>
            <a:xfrm>
              <a:off x="4922874" y="3944680"/>
              <a:ext cx="7279759" cy="3002674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2F054588-FA7E-4E91-B1BF-3345267F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90567" y="5646200"/>
              <a:ext cx="2053750" cy="117196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5E7439B2-C604-492E-8D27-DBFBB1C4E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6191" t="7218" r="7642" b="7217"/>
            <a:stretch/>
          </p:blipFill>
          <p:spPr>
            <a:xfrm>
              <a:off x="8240233" y="5603968"/>
              <a:ext cx="1265274" cy="1256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0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hyperlink" Target="https://www.gov.uk/government/publications/national-lgbt-survey-summary-report/national-lgbt-survey-summary-report" TargetMode="Externa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8.jpe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F58B-398D-4379-AEF9-7F32C159C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barriers to cervical screening?</a:t>
            </a:r>
            <a:r>
              <a:rPr lang="en-GB" sz="44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4400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A698C-9D22-44FA-9E5B-DDF7AA320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Kathryn Finnin– Cancer Screening and Awareness Coordinator, </a:t>
            </a:r>
            <a:r>
              <a:rPr lang="en-GB" dirty="0" smtClean="0"/>
              <a:t>Cancer </a:t>
            </a:r>
            <a:r>
              <a:rPr lang="en-GB" dirty="0"/>
              <a:t>Wise Leeds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0207" y="3192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0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440" y="365130"/>
            <a:ext cx="8189360" cy="66228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Background, Research &amp; Context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AB06-8A43-4453-92E7-3D3D5ADDE484}"/>
              </a:ext>
            </a:extLst>
          </p:cNvPr>
          <p:cNvSpPr txBox="1"/>
          <p:nvPr/>
        </p:nvSpPr>
        <p:spPr>
          <a:xfrm>
            <a:off x="3077199" y="939197"/>
            <a:ext cx="8561365" cy="286232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Key Points: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UK Government’s </a:t>
            </a:r>
            <a:r>
              <a:rPr lang="en-GB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Lesbian, Gay, Bisexual &amp; Transgender (LGBT) 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Survey (2017) highlighted a number of concerns around the way the Transgender and/or Non-Binary community feel about accessing health care in this country.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18% of Transgender survey respondents said they avoided healthcare treatment for fear of discrimination or intolerant reactions.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Evidence suggests that Transgender Men and/or Non-Binary people, with a cervix, have lower odds of lifetime and up-to-date cervical screening uptake (Alison Berner, </a:t>
            </a:r>
            <a:r>
              <a:rPr lang="en-GB" i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‘Attitudes of Transgender Men and Non-Binary people to Cervical Screening’ 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- 2020).</a:t>
            </a:r>
          </a:p>
        </p:txBody>
      </p:sp>
      <p:pic>
        <p:nvPicPr>
          <p:cNvPr id="7" name="Picture 10" descr="See the source image">
            <a:extLst>
              <a:ext uri="{FF2B5EF4-FFF2-40B4-BE49-F238E27FC236}">
                <a16:creationId xmlns:a16="http://schemas.microsoft.com/office/drawing/2014/main" id="{52FFF449-2207-4F75-B243-F5DD1DAC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4" y="523613"/>
            <a:ext cx="2258464" cy="12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209C1E-E436-41E0-B6E1-011E68EDBEDB}"/>
              </a:ext>
            </a:extLst>
          </p:cNvPr>
          <p:cNvSpPr/>
          <p:nvPr/>
        </p:nvSpPr>
        <p:spPr>
          <a:xfrm>
            <a:off x="152988" y="4047740"/>
            <a:ext cx="72855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b="1" u="sng" dirty="0">
                <a:solidFill>
                  <a:srgbClr val="007DC5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Key Terminology: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 </a:t>
            </a:r>
            <a:r>
              <a:rPr lang="en-GB" i="1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Transgender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person has a gender </a:t>
            </a:r>
            <a:r>
              <a:rPr lang="en-GB" dirty="0" smtClean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identity 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or gender expression that differs from the sex they were assigned at birth. </a:t>
            </a:r>
            <a:endParaRPr lang="en-GB" dirty="0">
              <a:solidFill>
                <a:schemeClr val="tx2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 </a:t>
            </a:r>
            <a:r>
              <a:rPr lang="en-GB" i="1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Transgender (Trans) Man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is a term used to describe someone who was assigned female at birth but identifies and lives as a man. </a:t>
            </a:r>
            <a:endParaRPr lang="en-GB" dirty="0">
              <a:solidFill>
                <a:schemeClr val="tx2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i="1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Non-Binary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is an umbrella term for people whose gender identity does not sit comfortably with ‘man’ or ‘woman’. </a:t>
            </a:r>
            <a:endParaRPr lang="en-GB" dirty="0">
              <a:solidFill>
                <a:schemeClr val="tx2"/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lvl="0" indent="-342900"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i="1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Cisgender</a:t>
            </a:r>
            <a:r>
              <a:rPr lang="en-GB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is a term used for people whose gender identity matches their sex assigned at birth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BCAFDF-EDAC-41D2-887A-4627130C3208}"/>
              </a:ext>
            </a:extLst>
          </p:cNvPr>
          <p:cNvSpPr txBox="1"/>
          <p:nvPr/>
        </p:nvSpPr>
        <p:spPr>
          <a:xfrm>
            <a:off x="6126497" y="3864642"/>
            <a:ext cx="5512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>
                <a:solidFill>
                  <a:srgbClr val="007DC5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National LGBT Survey: Summary report - GOV.UK (www.gov.uk)</a:t>
            </a:r>
            <a:r>
              <a:rPr lang="en-GB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FBAD22B1-4B01-45A3-A4FA-7993DBDF7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4" y="3344182"/>
            <a:ext cx="580447" cy="5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2" end="2178.26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12712" y="245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645"/>
            <a:ext cx="10515600" cy="569819"/>
          </a:xfrm>
        </p:spPr>
        <p:txBody>
          <a:bodyPr>
            <a:noAutofit/>
          </a:bodyPr>
          <a:lstStyle/>
          <a:p>
            <a:pPr algn="ctr"/>
            <a:r>
              <a:rPr lang="en-GB" sz="3600" dirty="0" smtClean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Findings - Barriers </a:t>
            </a:r>
            <a:r>
              <a:rPr lang="en-GB" sz="3600" dirty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Cervical 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2481"/>
            <a:ext cx="10515600" cy="405610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It is the responsibility of the GP or Health Care Team to organise access to cervical screenings and ensure fail safe systems are in place for Transgender Men and/or Non-Binary people with a cervix.</a:t>
            </a:r>
          </a:p>
          <a:p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2000" b="1" u="sng" dirty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 known &amp; noted barriers: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Invitations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Disclosure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Expecting and / or receiving negative or inappropriate reactions (including misgendering)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Dysphoria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Testosterone Replacement Therapy effects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Sample processing errors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B7D6A7-3533-46D9-83DB-79DD7C91F163}"/>
              </a:ext>
            </a:extLst>
          </p:cNvPr>
          <p:cNvSpPr/>
          <p:nvPr/>
        </p:nvSpPr>
        <p:spPr>
          <a:xfrm>
            <a:off x="988292" y="5217083"/>
            <a:ext cx="61316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1600" b="1" u="sng" dirty="0">
                <a:solidFill>
                  <a:srgbClr val="007DC5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Key Terminology: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600" i="1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Microaggressions</a:t>
            </a:r>
            <a:r>
              <a:rPr lang="en-GB" sz="1600" dirty="0">
                <a:solidFill>
                  <a:schemeClr val="tx2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– brief and commonplace verbal, behavioural or environmental indignities, whether intentional or unintentional, that communicates hostile, derogatory or negative prejudicial slights and insults towards any marginalised group</a:t>
            </a:r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GB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58945E42-2A24-43B8-B3DB-11815EC4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5" y="5327135"/>
            <a:ext cx="580447" cy="58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4" end="3524.48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2413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7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493160"/>
          </a:xfrm>
        </p:spPr>
        <p:txBody>
          <a:bodyPr>
            <a:noAutofit/>
          </a:bodyPr>
          <a:lstStyle/>
          <a:p>
            <a:pPr algn="ctr"/>
            <a:r>
              <a:rPr lang="en-GB" sz="3600" dirty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Actions so far…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684F4-6C87-4F5B-9E46-FD42F0425C9E}"/>
              </a:ext>
            </a:extLst>
          </p:cNvPr>
          <p:cNvPicPr/>
          <p:nvPr/>
        </p:nvPicPr>
        <p:blipFill rotWithShape="1">
          <a:blip r:embed="rId4"/>
          <a:srcRect l="739" t="25879" r="2074" b="12018"/>
          <a:stretch/>
        </p:blipFill>
        <p:spPr bwMode="auto">
          <a:xfrm>
            <a:off x="379080" y="578032"/>
            <a:ext cx="8200116" cy="3739794"/>
          </a:xfrm>
          <a:prstGeom prst="rect">
            <a:avLst/>
          </a:prstGeom>
          <a:ln w="57150"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B1CBF-D129-4340-B95E-80AF19BCAFE3}"/>
              </a:ext>
            </a:extLst>
          </p:cNvPr>
          <p:cNvPicPr/>
          <p:nvPr/>
        </p:nvPicPr>
        <p:blipFill rotWithShape="1">
          <a:blip r:embed="rId5"/>
          <a:srcRect l="813" t="10244" r="14307" b="15173"/>
          <a:stretch/>
        </p:blipFill>
        <p:spPr bwMode="auto">
          <a:xfrm>
            <a:off x="791927" y="4428603"/>
            <a:ext cx="6358886" cy="2337955"/>
          </a:xfrm>
          <a:prstGeom prst="rect">
            <a:avLst/>
          </a:prstGeom>
          <a:ln w="57150"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001E7E6-8321-492F-B135-C4637947BC65}"/>
              </a:ext>
            </a:extLst>
          </p:cNvPr>
          <p:cNvCxnSpPr/>
          <p:nvPr/>
        </p:nvCxnSpPr>
        <p:spPr>
          <a:xfrm>
            <a:off x="5585939" y="3819729"/>
            <a:ext cx="0" cy="142323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See the source image">
            <a:extLst>
              <a:ext uri="{FF2B5EF4-FFF2-40B4-BE49-F238E27FC236}">
                <a16:creationId xmlns:a16="http://schemas.microsoft.com/office/drawing/2014/main" id="{B404AC36-B8DC-4653-BCB3-BE3CC3DEA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960" y="358615"/>
            <a:ext cx="1250095" cy="113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76B2C5-57FF-442F-8A93-99DB5755FE88}"/>
              </a:ext>
            </a:extLst>
          </p:cNvPr>
          <p:cNvSpPr txBox="1"/>
          <p:nvPr/>
        </p:nvSpPr>
        <p:spPr>
          <a:xfrm>
            <a:off x="8797632" y="1662692"/>
            <a:ext cx="3015288" cy="923330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“The training was…accessible, informative and will hopefully support change…”</a:t>
            </a:r>
          </a:p>
        </p:txBody>
      </p:sp>
      <p:pic>
        <p:nvPicPr>
          <p:cNvPr id="11" name="Picture 4" descr="See the source image">
            <a:extLst>
              <a:ext uri="{FF2B5EF4-FFF2-40B4-BE49-F238E27FC236}">
                <a16:creationId xmlns:a16="http://schemas.microsoft.com/office/drawing/2014/main" id="{87A64B3A-ED83-413A-8E35-5741A1E73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941" y="2756047"/>
            <a:ext cx="2328132" cy="233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0" end="2144.28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155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658489"/>
          </a:xfrm>
        </p:spPr>
        <p:txBody>
          <a:bodyPr/>
          <a:lstStyle/>
          <a:p>
            <a:pPr algn="ctr"/>
            <a:r>
              <a:rPr lang="en-GB" sz="3600" dirty="0" smtClean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Recommendations / Next Steps</a:t>
            </a:r>
            <a:endParaRPr lang="en-GB" sz="3600" dirty="0">
              <a:solidFill>
                <a:srgbClr val="007DC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2FE29D-F557-4506-AD01-3B4B4EB39C09}"/>
              </a:ext>
            </a:extLst>
          </p:cNvPr>
          <p:cNvSpPr txBox="1"/>
          <p:nvPr/>
        </p:nvSpPr>
        <p:spPr>
          <a:xfrm>
            <a:off x="1907938" y="1023619"/>
            <a:ext cx="8845617" cy="317009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rgbClr val="007DC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Key Points: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Awareness and education will continue to be key;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January 2022 – Cervical Cancer </a:t>
            </a:r>
            <a:r>
              <a:rPr lang="en-GB" sz="20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Awareness </a:t>
            </a: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Week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March 2022 – The International Transgender Day of Visibility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20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Guidance document for Primary Care professionals;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Informative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Practical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Supportive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Sustainable </a:t>
            </a:r>
          </a:p>
        </p:txBody>
      </p:sp>
      <p:pic>
        <p:nvPicPr>
          <p:cNvPr id="7" name="Picture 10" descr="See the source image">
            <a:extLst>
              <a:ext uri="{FF2B5EF4-FFF2-40B4-BE49-F238E27FC236}">
                <a16:creationId xmlns:a16="http://schemas.microsoft.com/office/drawing/2014/main" id="{633FC765-842B-4CDD-906E-EB0CAF44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84" y="241317"/>
            <a:ext cx="1543541" cy="216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International Transgender Day of Visibility">
            <a:extLst>
              <a:ext uri="{FF2B5EF4-FFF2-40B4-BE49-F238E27FC236}">
                <a16:creationId xmlns:a16="http://schemas.microsoft.com/office/drawing/2014/main" id="{D6874F8E-B71E-411B-8ED2-41268DBA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34" y="4468534"/>
            <a:ext cx="2334406" cy="16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3CFA843B-CB48-41D5-A07E-031019195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98" y="4468534"/>
            <a:ext cx="2606496" cy="16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7" end="2718.19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325" y="2413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in Title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End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reaker Slides_Colours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Body Blue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Body White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Body White_Leeds Cancer Programm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Body Blue_Alternativ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End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End_Alternativ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Body Blue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435440a9-b756-4f02-8397-23bac2d0f8eb" xsi:nil="true"/>
    <lcf76f155ced4ddcb4097134ff3c332f xmlns="98453f7d-33ba-4bba-81a2-a040b7a8987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6571EC67EDE44985E6D0CC3B0BDA9" ma:contentTypeVersion="17" ma:contentTypeDescription="Create a new document." ma:contentTypeScope="" ma:versionID="5518c9bea1a3c8fe2d011ac58e91bb98">
  <xsd:schema xmlns:xsd="http://www.w3.org/2001/XMLSchema" xmlns:xs="http://www.w3.org/2001/XMLSchema" xmlns:p="http://schemas.microsoft.com/office/2006/metadata/properties" xmlns:ns1="http://schemas.microsoft.com/sharepoint/v3" xmlns:ns2="98453f7d-33ba-4bba-81a2-a040b7a8987f" xmlns:ns3="435440a9-b756-4f02-8397-23bac2d0f8eb" targetNamespace="http://schemas.microsoft.com/office/2006/metadata/properties" ma:root="true" ma:fieldsID="f061c47fc2f4dc29a95e303e2ebcbff7" ns1:_="" ns2:_="" ns3:_="">
    <xsd:import namespace="http://schemas.microsoft.com/sharepoint/v3"/>
    <xsd:import namespace="98453f7d-33ba-4bba-81a2-a040b7a8987f"/>
    <xsd:import namespace="435440a9-b756-4f02-8397-23bac2d0f8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53f7d-33ba-4bba-81a2-a040b7a89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440a9-b756-4f02-8397-23bac2d0f8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37b2758-3879-4f43-bffb-aae062e1be55}" ma:internalName="TaxCatchAll" ma:showField="CatchAllData" ma:web="435440a9-b756-4f02-8397-23bac2d0f8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80A1E5-A7F3-4C83-888E-8B332D773D78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435440a9-b756-4f02-8397-23bac2d0f8eb"/>
    <ds:schemaRef ds:uri="http://purl.org/dc/elements/1.1/"/>
    <ds:schemaRef ds:uri="http://schemas.openxmlformats.org/package/2006/metadata/core-properties"/>
    <ds:schemaRef ds:uri="98453f7d-33ba-4bba-81a2-a040b7a8987f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0A0439E-4D79-444C-8D13-343CFC0952D1}"/>
</file>

<file path=customXml/itemProps3.xml><?xml version="1.0" encoding="utf-8"?>
<ds:datastoreItem xmlns:ds="http://schemas.openxmlformats.org/officeDocument/2006/customXml" ds:itemID="{2655CB92-49A3-4F8E-969C-E1122F58AB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6384</TotalTime>
  <Words>395</Words>
  <Application>Microsoft Office PowerPoint</Application>
  <PresentationFormat>Widescreen</PresentationFormat>
  <Paragraphs>39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Arial</vt:lpstr>
      <vt:lpstr>Calibri</vt:lpstr>
      <vt:lpstr>Courier New</vt:lpstr>
      <vt:lpstr>Helvetica</vt:lpstr>
      <vt:lpstr>Symbol</vt:lpstr>
      <vt:lpstr>Times New Roman</vt:lpstr>
      <vt:lpstr>Wingdings</vt:lpstr>
      <vt:lpstr>1_Main Title</vt:lpstr>
      <vt:lpstr>2_Breaker Slides_Colours</vt:lpstr>
      <vt:lpstr>3_Body Blue_Primary Logo</vt:lpstr>
      <vt:lpstr>4_Body White_Primary Logo</vt:lpstr>
      <vt:lpstr>5_Body White_Leeds Cancer Programme Logo</vt:lpstr>
      <vt:lpstr>6_Body Blue_Alternative Logo</vt:lpstr>
      <vt:lpstr>7_End_Primary Logo</vt:lpstr>
      <vt:lpstr>8_End_Alternative Logo</vt:lpstr>
      <vt:lpstr>4_Body Blue_Primary Logo</vt:lpstr>
      <vt:lpstr>8_End_Primary Logo</vt:lpstr>
      <vt:lpstr>What are the barriers to cervical screening? </vt:lpstr>
      <vt:lpstr>Background, Research &amp; Context</vt:lpstr>
      <vt:lpstr>Findings - Barriers to Cervical Screening</vt:lpstr>
      <vt:lpstr>Actions so far…</vt:lpstr>
      <vt:lpstr>Recommendations / 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Toni Jarvis</dc:creator>
  <cp:lastModifiedBy>FINNIN, Kathryn (CITY VIEW MEDICAL PRACTICE)</cp:lastModifiedBy>
  <cp:revision>63</cp:revision>
  <dcterms:created xsi:type="dcterms:W3CDTF">2021-06-25T07:54:37Z</dcterms:created>
  <dcterms:modified xsi:type="dcterms:W3CDTF">2021-10-27T13:46:42Z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0x0101004786571EC67EDE44985E6D0CC3B0BDA9</vt:lpwstr>
  </property>
</Properties>
</file>