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3EC515-DF7C-60F9-3A92-829F23A94C00}" name="Lisa Trickett" initials="LT" userId="S::ltrickett@ycr.org.uk::6dcde8c8-6759-498e-9106-0382fddf8f9a" providerId="AD"/>
  <p188:author id="{45E2D72A-B6BE-7B88-D490-26C3638F5D58}" name="Jackie Mathur" initials="JM" userId="S::jmathur@ycr.org.uk::417eec43-1730-4d6b-ac78-49a507d456ca" providerId="AD"/>
  <p188:author id="{0853B76A-6458-B0F3-C531-DE401132BA16}" name="Amber Reid" initials="AR" userId="S::amber.reid@ycr.org.uk::8bb91eea-c0a1-4c81-a1f0-28d01c930339" providerId="AD"/>
  <p188:author id="{2AE262AE-9485-4EE3-365D-5BEF720386FD}" name="Leah Holtam" initials="LH" userId="S::lholtam@ycr.org.uk::39564976-c553-41b9-8bda-0521212adfd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C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67D3-8EF9-4223-A32A-FB093E755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E6301-8E47-466A-B55F-5CE13D3BF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58343-CD67-4242-8298-790AB2016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C6E19-A5A9-47D5-8297-32CF7671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FE329-086D-4045-86CD-530B26F3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79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3C7E8-1CE5-4FF1-8577-478AFA6BB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71A764-59F4-4F3F-AB7B-48F7C465D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8D29B-5024-4A9F-9ABE-BEEBE349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86E73-C154-46F5-8F73-137F16CA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47158-D7EC-408B-ADB6-3BFF22C7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94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1C2394-CD97-4A1E-B522-A25CD36E4D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59D6B-5B2D-415D-8A71-9161E4C74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E05E3-7E6E-49F9-828B-D3454211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39BBC-2171-4828-85E4-013FDCF5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75544-7CB1-42C2-A694-C7F47A31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3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1C072-0EBA-42F4-9FBA-5FCCB15F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22E9B-B3A2-4582-BE0F-E90B9DBB5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72227-3D04-46AC-9034-62E4FD792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A02B5-30B5-4BD5-B7D8-37271D37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1106A-BF7D-4738-B7D2-ED51AA21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1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0F614-6421-4BC7-8950-002318955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73611-D9D3-462C-BA04-480A31000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40FF3-60B9-48E4-8799-8A7D9952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46A4B-2768-4CBC-8A44-EEEBC8D6E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ADEF4-ACE0-4BCD-92E4-09709627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31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D5EFB-008F-40E9-9D77-8D32EC1EF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19D4F-9B1B-4070-BE0E-9F2F68BB5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C2ED3-D60E-4F5A-8B95-202D445CD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F6DA6-1925-47CA-B487-BB1D40F5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56777-F2F6-44F5-AEFC-FBFB8FEC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4DFDA-997F-4702-BE9C-EC4370A9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57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105AF-E15B-4570-B3B3-D71051FA4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456AD-874D-4937-A5EF-AF42692DA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AE996-A483-4805-9B75-ECE41BB99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665777-6AE7-43DE-945F-CEC87C427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FD3EAE-13CB-43A7-B0C1-598C1F245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AE1F02-33BB-438B-A384-07B70334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56681-BB20-4D04-8919-ABB21F6F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EC53A-E802-4476-BEFD-A38AEE0C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48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AA01-D6DA-4DC3-B649-CD92A982C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F5986A-4DA4-48B3-BEBC-F0FB66261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1B756B-604B-4DD9-9284-E0A1DBA9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1D3A9B-C88B-4205-80FC-669967DE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84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BF6766-840E-4959-AB49-2D95F2EB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47135-308F-4CBF-A4AB-725ED9A3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DE301-B9FA-456A-AF20-43021F87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9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FAE3-D749-4DBA-A4DD-7F90DBD9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2AE63-F77A-4503-8D53-A2A31747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2F308-DDB7-46D0-B90C-2C153AD5D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22186-BE6C-4B96-A640-81F44428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8B5FB-65BE-448F-A8D3-BDE549C4A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986CE-5A89-48E5-A47B-84255B5A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1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00B8-5CE9-4D23-A45A-CD1B6479F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0C4C22-E4BA-4EED-8F92-89601C719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97A00-F2BC-46BE-976A-BE0DD3AFF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118A1-3881-467B-837E-F5EA12B5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73AF0-15D4-42DF-AEE4-473321DF6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28CBD-D79B-48DF-9D33-4D72D5FD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03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2478E-4364-43A2-9D27-99CA6381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AC0C9-ACB3-4231-9906-EB06BA526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742DF-3107-4A80-BDF8-3FCC81F65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47DC1-4CE3-4186-90FF-00E105B3AE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6C1BF-751F-4381-855E-38302C446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DB2E3-17E1-4039-B603-37863B809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90C56-6434-49C4-8809-93F726176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80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breast-screening-pathway-requirements-specification/breast-screening-pathway-requirements-specification#:~:text=In%20England%2C%20the%20NHS%20currently,their%20local%20breast%20screening%20unit.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5B23BD-E98C-20B8-49A7-6C9F549ED0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018" y="4584302"/>
            <a:ext cx="4700609" cy="21432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04A1B58-D246-F77F-DABB-3C526046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686"/>
            <a:ext cx="10515600" cy="200101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8000" b="1" dirty="0">
                <a:solidFill>
                  <a:srgbClr val="0070C0"/>
                </a:solidFill>
                <a:latin typeface="+mn-lt"/>
              </a:rPr>
              <a:t>Breast Screening </a:t>
            </a:r>
            <a:br>
              <a:rPr lang="en-GB" sz="8000" b="1" dirty="0">
                <a:solidFill>
                  <a:srgbClr val="0070C0"/>
                </a:solidFill>
                <a:latin typeface="+mn-lt"/>
              </a:rPr>
            </a:br>
            <a:r>
              <a:rPr lang="en-GB" sz="8000" b="1" dirty="0">
                <a:solidFill>
                  <a:srgbClr val="0070C0"/>
                </a:solidFill>
                <a:latin typeface="+mn-lt"/>
              </a:rPr>
              <a:t>- recommendations for contacting non attenders</a:t>
            </a:r>
          </a:p>
        </p:txBody>
      </p:sp>
    </p:spTree>
    <p:extLst>
      <p:ext uri="{BB962C8B-B14F-4D97-AF65-F5344CB8AC3E}">
        <p14:creationId xmlns:p14="http://schemas.microsoft.com/office/powerpoint/2010/main" val="101241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rrow: Bent-Up 43">
            <a:extLst>
              <a:ext uri="{FF2B5EF4-FFF2-40B4-BE49-F238E27FC236}">
                <a16:creationId xmlns:a16="http://schemas.microsoft.com/office/drawing/2014/main" id="{D687D6E6-F5B6-0C76-7B55-1F190C3170F5}"/>
              </a:ext>
            </a:extLst>
          </p:cNvPr>
          <p:cNvSpPr/>
          <p:nvPr/>
        </p:nvSpPr>
        <p:spPr>
          <a:xfrm>
            <a:off x="4347799" y="1517413"/>
            <a:ext cx="365369" cy="1479101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10615" y="1076516"/>
            <a:ext cx="4087647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/>
              <a:t>Breast Screening Unit </a:t>
            </a:r>
            <a:r>
              <a:rPr lang="en-GB" sz="1600"/>
              <a:t>sends letter to patient inviting them to make an appointment.  </a:t>
            </a:r>
            <a:r>
              <a:rPr lang="en-GB" sz="1600" i="1"/>
              <a:t>No action required by GP practice</a:t>
            </a:r>
            <a:r>
              <a:rPr lang="en-GB" sz="160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1260" y="2456355"/>
            <a:ext cx="4087647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/>
              <a:t>Breast Screening Unit </a:t>
            </a:r>
            <a:r>
              <a:rPr lang="en-GB" sz="1600"/>
              <a:t>sends further invitation letter 4 weeks later. </a:t>
            </a:r>
            <a:r>
              <a:rPr lang="en-GB" sz="1600" i="1"/>
              <a:t>No action required by GP practice</a:t>
            </a:r>
            <a:r>
              <a:rPr lang="en-GB" sz="1600"/>
              <a:t>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36090" y="3513392"/>
            <a:ext cx="3476396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Breast Screening Unit </a:t>
            </a:r>
            <a:r>
              <a:rPr lang="en-GB" sz="1600" dirty="0"/>
              <a:t>sends notification to GP practice that patient did not attend booked appointment.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0615" y="4276516"/>
            <a:ext cx="4087647" cy="5847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/>
              <a:t>GP practice contacts patient</a:t>
            </a:r>
          </a:p>
          <a:p>
            <a:r>
              <a:rPr lang="en-GB" sz="1600"/>
              <a:t>Methods vary - letter, text, phone call or email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FAA67C-1905-6737-3752-59166AE9254E}"/>
              </a:ext>
            </a:extLst>
          </p:cNvPr>
          <p:cNvSpPr txBox="1"/>
          <p:nvPr/>
        </p:nvSpPr>
        <p:spPr>
          <a:xfrm>
            <a:off x="9070811" y="1187745"/>
            <a:ext cx="2965127" cy="397376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marL="285750" indent="-285750">
              <a:buClr>
                <a:srgbClr val="0070C0"/>
              </a:buClr>
              <a:buSzPct val="140000"/>
              <a:buFont typeface="Arial" panose="020B0604020202020204" pitchFamily="34" charset="0"/>
              <a:buChar char="•"/>
            </a:pPr>
            <a:r>
              <a:rPr lang="en-GB" dirty="0"/>
              <a:t>Screening takes place at screening unit</a:t>
            </a:r>
          </a:p>
          <a:p>
            <a:pPr marL="285750" indent="-285750">
              <a:buClr>
                <a:srgbClr val="0070C0"/>
              </a:buClr>
              <a:buSzPct val="140000"/>
              <a:buFont typeface="Arial" panose="020B0604020202020204" pitchFamily="34" charset="0"/>
              <a:buChar char="•"/>
            </a:pPr>
            <a:r>
              <a:rPr lang="en-GB" dirty="0"/>
              <a:t>Patient notified of outcome by the screening unit</a:t>
            </a:r>
            <a:endParaRPr lang="en-GB" dirty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SzPct val="140000"/>
              <a:buFont typeface="Arial" panose="020B0604020202020204" pitchFamily="34" charset="0"/>
              <a:buChar char="•"/>
            </a:pPr>
            <a:r>
              <a:rPr lang="en-GB" dirty="0"/>
              <a:t>Patient re-invited after 3 years if no further tests or surveillance is needed</a:t>
            </a:r>
          </a:p>
          <a:p>
            <a:pPr lvl="1">
              <a:buClr>
                <a:srgbClr val="0070C0"/>
              </a:buClr>
              <a:buSzPct val="140000"/>
            </a:pPr>
            <a:r>
              <a:rPr lang="en-GB" dirty="0"/>
              <a:t>or</a:t>
            </a:r>
          </a:p>
          <a:p>
            <a:pPr marL="285750" indent="-285750">
              <a:buClr>
                <a:srgbClr val="0070C0"/>
              </a:buClr>
              <a:buSzPct val="140000"/>
              <a:buFont typeface="Arial" panose="020B0604020202020204" pitchFamily="34" charset="0"/>
              <a:buChar char="•"/>
            </a:pPr>
            <a:r>
              <a:rPr lang="en-GB" dirty="0"/>
              <a:t>Patient invited for further analysis, diagnosis and treatment pathway*</a:t>
            </a:r>
            <a:endParaRPr lang="en-GB" sz="1600" dirty="0">
              <a:solidFill>
                <a:srgbClr val="9ACA3C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D9FD77-D560-F342-3B19-D9367F24585C}"/>
              </a:ext>
            </a:extLst>
          </p:cNvPr>
          <p:cNvSpPr txBox="1"/>
          <p:nvPr/>
        </p:nvSpPr>
        <p:spPr>
          <a:xfrm>
            <a:off x="6012819" y="6516809"/>
            <a:ext cx="5958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hlinkClick r:id="rId2"/>
              </a:rPr>
              <a:t>*Breast screening pathway requirements specification - GOV.UK (www.gov.uk)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F78360-A0E1-02C4-798C-B503CE4878D7}"/>
              </a:ext>
            </a:extLst>
          </p:cNvPr>
          <p:cNvSpPr txBox="1"/>
          <p:nvPr/>
        </p:nvSpPr>
        <p:spPr>
          <a:xfrm>
            <a:off x="4909868" y="1187745"/>
            <a:ext cx="1370404" cy="5847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sz="1600"/>
              <a:t>Patient</a:t>
            </a:r>
            <a:r>
              <a:rPr lang="en-GB" sz="1600" b="0"/>
              <a:t> makes appointment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5BB4D74-28DF-29D8-F998-2519EE50411C}"/>
              </a:ext>
            </a:extLst>
          </p:cNvPr>
          <p:cNvSpPr txBox="1"/>
          <p:nvPr/>
        </p:nvSpPr>
        <p:spPr>
          <a:xfrm>
            <a:off x="4341896" y="1064055"/>
            <a:ext cx="514096" cy="338554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Yes 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846F02E-141F-021E-6614-241B25D48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696"/>
            <a:ext cx="12192000" cy="869315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  <a:latin typeface="+mn-lt"/>
              </a:rPr>
              <a:t>Recommendations for contacting non attenders to breast screening appointments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3BDA11-F27B-4376-8B0A-4E4BCB4AFF07}"/>
              </a:ext>
            </a:extLst>
          </p:cNvPr>
          <p:cNvSpPr txBox="1"/>
          <p:nvPr/>
        </p:nvSpPr>
        <p:spPr>
          <a:xfrm>
            <a:off x="3520156" y="1981879"/>
            <a:ext cx="451377" cy="40011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No </a:t>
            </a:r>
            <a:r>
              <a:rPr lang="en-GB" sz="20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6475CFC-9B42-1F1E-FD73-AAA7D051041C}"/>
              </a:ext>
            </a:extLst>
          </p:cNvPr>
          <p:cNvSpPr txBox="1"/>
          <p:nvPr/>
        </p:nvSpPr>
        <p:spPr>
          <a:xfrm>
            <a:off x="9096413" y="5658904"/>
            <a:ext cx="2981674" cy="338554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/>
              <a:t>Patient re-invited after 3 years.</a:t>
            </a:r>
          </a:p>
        </p:txBody>
      </p:sp>
      <p:sp>
        <p:nvSpPr>
          <p:cNvPr id="62" name="Right Arrow 7">
            <a:extLst>
              <a:ext uri="{FF2B5EF4-FFF2-40B4-BE49-F238E27FC236}">
                <a16:creationId xmlns:a16="http://schemas.microsoft.com/office/drawing/2014/main" id="{2C1E6E46-0839-7BE7-650C-6FBDA5DE1FB6}"/>
              </a:ext>
            </a:extLst>
          </p:cNvPr>
          <p:cNvSpPr/>
          <p:nvPr/>
        </p:nvSpPr>
        <p:spPr>
          <a:xfrm>
            <a:off x="4336075" y="1449339"/>
            <a:ext cx="544890" cy="24019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Down Arrow 13">
            <a:extLst>
              <a:ext uri="{FF2B5EF4-FFF2-40B4-BE49-F238E27FC236}">
                <a16:creationId xmlns:a16="http://schemas.microsoft.com/office/drawing/2014/main" id="{4044563F-6F37-0287-5A0F-4F4A46E0B880}"/>
              </a:ext>
            </a:extLst>
          </p:cNvPr>
          <p:cNvSpPr/>
          <p:nvPr/>
        </p:nvSpPr>
        <p:spPr>
          <a:xfrm>
            <a:off x="3213176" y="1983595"/>
            <a:ext cx="226670" cy="403451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E5D7B5-5757-B021-6967-367193B88F18}"/>
              </a:ext>
            </a:extLst>
          </p:cNvPr>
          <p:cNvSpPr txBox="1"/>
          <p:nvPr/>
        </p:nvSpPr>
        <p:spPr>
          <a:xfrm>
            <a:off x="210615" y="5656355"/>
            <a:ext cx="4087647" cy="5847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>
              <a:buClr>
                <a:srgbClr val="0070C0"/>
              </a:buClr>
              <a:buSzPct val="140000"/>
            </a:pPr>
            <a:r>
              <a:rPr lang="en-GB" sz="1600" dirty="0"/>
              <a:t>Case closed </a:t>
            </a:r>
            <a:r>
              <a:rPr lang="en-GB" sz="1600" b="0" dirty="0"/>
              <a:t>if no response after 3 contacts by GP practice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81B759-A68C-D161-E340-C0BA17151FFC}"/>
              </a:ext>
            </a:extLst>
          </p:cNvPr>
          <p:cNvSpPr txBox="1"/>
          <p:nvPr/>
        </p:nvSpPr>
        <p:spPr>
          <a:xfrm>
            <a:off x="196926" y="747519"/>
            <a:ext cx="685800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67B8E0-8A9E-33E7-2D78-199ACB8C82A7}"/>
              </a:ext>
            </a:extLst>
          </p:cNvPr>
          <p:cNvSpPr txBox="1"/>
          <p:nvPr/>
        </p:nvSpPr>
        <p:spPr>
          <a:xfrm>
            <a:off x="6921632" y="1190847"/>
            <a:ext cx="1464631" cy="5847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sz="1600"/>
              <a:t>Patient</a:t>
            </a:r>
            <a:r>
              <a:rPr lang="en-GB" sz="1600" b="0"/>
              <a:t> attends appointment</a:t>
            </a:r>
          </a:p>
        </p:txBody>
      </p:sp>
      <p:sp>
        <p:nvSpPr>
          <p:cNvPr id="30" name="Right Arrow 7">
            <a:extLst>
              <a:ext uri="{FF2B5EF4-FFF2-40B4-BE49-F238E27FC236}">
                <a16:creationId xmlns:a16="http://schemas.microsoft.com/office/drawing/2014/main" id="{EF960C4E-1DF1-1470-767E-BF4896DAF963}"/>
              </a:ext>
            </a:extLst>
          </p:cNvPr>
          <p:cNvSpPr/>
          <p:nvPr/>
        </p:nvSpPr>
        <p:spPr>
          <a:xfrm>
            <a:off x="6326992" y="1454370"/>
            <a:ext cx="544890" cy="24019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Arrow 7">
            <a:extLst>
              <a:ext uri="{FF2B5EF4-FFF2-40B4-BE49-F238E27FC236}">
                <a16:creationId xmlns:a16="http://schemas.microsoft.com/office/drawing/2014/main" id="{033DE15A-5744-D9E9-850F-D57176035874}"/>
              </a:ext>
            </a:extLst>
          </p:cNvPr>
          <p:cNvSpPr/>
          <p:nvPr/>
        </p:nvSpPr>
        <p:spPr>
          <a:xfrm>
            <a:off x="8444711" y="1454369"/>
            <a:ext cx="544890" cy="24019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5EFD99-5D84-7940-7B56-30C8CB5ACED2}"/>
              </a:ext>
            </a:extLst>
          </p:cNvPr>
          <p:cNvSpPr txBox="1"/>
          <p:nvPr/>
        </p:nvSpPr>
        <p:spPr>
          <a:xfrm>
            <a:off x="8434296" y="1069153"/>
            <a:ext cx="514096" cy="338554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Yes </a:t>
            </a:r>
          </a:p>
        </p:txBody>
      </p:sp>
      <p:sp>
        <p:nvSpPr>
          <p:cNvPr id="67" name="Down Arrow 13">
            <a:extLst>
              <a:ext uri="{FF2B5EF4-FFF2-40B4-BE49-F238E27FC236}">
                <a16:creationId xmlns:a16="http://schemas.microsoft.com/office/drawing/2014/main" id="{BE98943C-CFAD-DE22-3A13-C3E72609526F}"/>
              </a:ext>
            </a:extLst>
          </p:cNvPr>
          <p:cNvSpPr/>
          <p:nvPr/>
        </p:nvSpPr>
        <p:spPr>
          <a:xfrm>
            <a:off x="7304754" y="1832238"/>
            <a:ext cx="198953" cy="165789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0549DA0-B7AA-86CC-DBD8-22CB8ADDEE71}"/>
              </a:ext>
            </a:extLst>
          </p:cNvPr>
          <p:cNvSpPr txBox="1"/>
          <p:nvPr/>
        </p:nvSpPr>
        <p:spPr>
          <a:xfrm>
            <a:off x="7546330" y="1839403"/>
            <a:ext cx="451377" cy="40011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No 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DA1AC26-1481-4632-B9D7-F4B1A42D1518}"/>
              </a:ext>
            </a:extLst>
          </p:cNvPr>
          <p:cNvSpPr txBox="1"/>
          <p:nvPr/>
        </p:nvSpPr>
        <p:spPr>
          <a:xfrm>
            <a:off x="4956588" y="4811321"/>
            <a:ext cx="1370404" cy="5847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sz="1600"/>
              <a:t>Patient</a:t>
            </a:r>
            <a:r>
              <a:rPr lang="en-GB" sz="1600" b="0"/>
              <a:t> makes appointment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6BA0ADB-B1C6-2744-1034-22B658A1E80C}"/>
              </a:ext>
            </a:extLst>
          </p:cNvPr>
          <p:cNvSpPr txBox="1"/>
          <p:nvPr/>
        </p:nvSpPr>
        <p:spPr>
          <a:xfrm>
            <a:off x="4355119" y="4954516"/>
            <a:ext cx="514096" cy="338554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Yes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7ABB1E4-B9E1-C9B4-B1A4-36E5E162EF54}"/>
              </a:ext>
            </a:extLst>
          </p:cNvPr>
          <p:cNvSpPr txBox="1"/>
          <p:nvPr/>
        </p:nvSpPr>
        <p:spPr>
          <a:xfrm>
            <a:off x="6968352" y="4814423"/>
            <a:ext cx="1464631" cy="5847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sz="1600"/>
              <a:t>Patient</a:t>
            </a:r>
            <a:r>
              <a:rPr lang="en-GB" sz="1600" b="0"/>
              <a:t> attends appointment</a:t>
            </a:r>
          </a:p>
        </p:txBody>
      </p:sp>
      <p:sp>
        <p:nvSpPr>
          <p:cNvPr id="72" name="Right Arrow 7">
            <a:extLst>
              <a:ext uri="{FF2B5EF4-FFF2-40B4-BE49-F238E27FC236}">
                <a16:creationId xmlns:a16="http://schemas.microsoft.com/office/drawing/2014/main" id="{CD57AF33-DF9C-C3DB-B54B-0D07A95F3792}"/>
              </a:ext>
            </a:extLst>
          </p:cNvPr>
          <p:cNvSpPr/>
          <p:nvPr/>
        </p:nvSpPr>
        <p:spPr>
          <a:xfrm>
            <a:off x="6373712" y="5020487"/>
            <a:ext cx="544890" cy="24019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ight Arrow 7">
            <a:extLst>
              <a:ext uri="{FF2B5EF4-FFF2-40B4-BE49-F238E27FC236}">
                <a16:creationId xmlns:a16="http://schemas.microsoft.com/office/drawing/2014/main" id="{FBD468DF-9F03-CEDF-3D79-531F8284EF00}"/>
              </a:ext>
            </a:extLst>
          </p:cNvPr>
          <p:cNvSpPr/>
          <p:nvPr/>
        </p:nvSpPr>
        <p:spPr>
          <a:xfrm>
            <a:off x="8491431" y="5020486"/>
            <a:ext cx="530896" cy="24019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1DF2A13-7BD6-B645-CF74-62196DE38AA6}"/>
              </a:ext>
            </a:extLst>
          </p:cNvPr>
          <p:cNvSpPr txBox="1"/>
          <p:nvPr/>
        </p:nvSpPr>
        <p:spPr>
          <a:xfrm>
            <a:off x="8481016" y="4635270"/>
            <a:ext cx="514096" cy="338554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Yes </a:t>
            </a:r>
          </a:p>
        </p:txBody>
      </p:sp>
      <p:sp>
        <p:nvSpPr>
          <p:cNvPr id="75" name="Arrow: Left 74">
            <a:extLst>
              <a:ext uri="{FF2B5EF4-FFF2-40B4-BE49-F238E27FC236}">
                <a16:creationId xmlns:a16="http://schemas.microsoft.com/office/drawing/2014/main" id="{9CBD9520-B025-72AE-5025-7D8A958A758B}"/>
              </a:ext>
            </a:extLst>
          </p:cNvPr>
          <p:cNvSpPr/>
          <p:nvPr/>
        </p:nvSpPr>
        <p:spPr>
          <a:xfrm>
            <a:off x="4352951" y="4167345"/>
            <a:ext cx="544890" cy="2277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ight Arrow 7">
            <a:extLst>
              <a:ext uri="{FF2B5EF4-FFF2-40B4-BE49-F238E27FC236}">
                <a16:creationId xmlns:a16="http://schemas.microsoft.com/office/drawing/2014/main" id="{698F048D-5BEC-9643-6AC2-2F08DDE6AAAB}"/>
              </a:ext>
            </a:extLst>
          </p:cNvPr>
          <p:cNvSpPr/>
          <p:nvPr/>
        </p:nvSpPr>
        <p:spPr>
          <a:xfrm>
            <a:off x="4363747" y="4700784"/>
            <a:ext cx="544890" cy="24019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B55B645-E161-D13C-156D-095084287C43}"/>
              </a:ext>
            </a:extLst>
          </p:cNvPr>
          <p:cNvSpPr txBox="1"/>
          <p:nvPr/>
        </p:nvSpPr>
        <p:spPr>
          <a:xfrm>
            <a:off x="3550412" y="4930231"/>
            <a:ext cx="451377" cy="40011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No </a:t>
            </a:r>
            <a:r>
              <a:rPr lang="en-GB" sz="20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8" name="Down Arrow 13">
            <a:extLst>
              <a:ext uri="{FF2B5EF4-FFF2-40B4-BE49-F238E27FC236}">
                <a16:creationId xmlns:a16="http://schemas.microsoft.com/office/drawing/2014/main" id="{F4B00B2B-3847-794E-42E9-BF4BF8CE2081}"/>
              </a:ext>
            </a:extLst>
          </p:cNvPr>
          <p:cNvSpPr/>
          <p:nvPr/>
        </p:nvSpPr>
        <p:spPr>
          <a:xfrm>
            <a:off x="3262277" y="4907047"/>
            <a:ext cx="226670" cy="683608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ight Arrow 7">
            <a:extLst>
              <a:ext uri="{FF2B5EF4-FFF2-40B4-BE49-F238E27FC236}">
                <a16:creationId xmlns:a16="http://schemas.microsoft.com/office/drawing/2014/main" id="{F37CB46C-D50B-DA39-A194-FEF4FEA3BC69}"/>
              </a:ext>
            </a:extLst>
          </p:cNvPr>
          <p:cNvSpPr/>
          <p:nvPr/>
        </p:nvSpPr>
        <p:spPr>
          <a:xfrm>
            <a:off x="4369335" y="5703450"/>
            <a:ext cx="4653526" cy="24019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06ED46-71DD-9BE7-090F-15163B386214}"/>
              </a:ext>
            </a:extLst>
          </p:cNvPr>
          <p:cNvSpPr txBox="1"/>
          <p:nvPr/>
        </p:nvSpPr>
        <p:spPr>
          <a:xfrm>
            <a:off x="7548419" y="4377800"/>
            <a:ext cx="451377" cy="40011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No 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Down Arrow 13">
            <a:extLst>
              <a:ext uri="{FF2B5EF4-FFF2-40B4-BE49-F238E27FC236}">
                <a16:creationId xmlns:a16="http://schemas.microsoft.com/office/drawing/2014/main" id="{DC3A3B57-4011-737C-6A3F-7384971AA9CD}"/>
              </a:ext>
            </a:extLst>
          </p:cNvPr>
          <p:cNvSpPr/>
          <p:nvPr/>
        </p:nvSpPr>
        <p:spPr>
          <a:xfrm rot="10800000">
            <a:off x="7310953" y="4367176"/>
            <a:ext cx="192754" cy="403451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0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488FC56AAB04D95600CB7E362FBF9" ma:contentTypeVersion="15" ma:contentTypeDescription="Create a new document." ma:contentTypeScope="" ma:versionID="53186fa191797577ef12432ff25ee1db">
  <xsd:schema xmlns:xsd="http://www.w3.org/2001/XMLSchema" xmlns:xs="http://www.w3.org/2001/XMLSchema" xmlns:p="http://schemas.microsoft.com/office/2006/metadata/properties" xmlns:ns2="0fbd0d02-8da4-4ba8-8b37-aa7d9d47f854" xmlns:ns3="0679994b-fd14-490f-b029-f344cf1aec31" targetNamespace="http://schemas.microsoft.com/office/2006/metadata/properties" ma:root="true" ma:fieldsID="f82555eb98784b3ac1d637ac64c6ab53" ns2:_="" ns3:_="">
    <xsd:import namespace="0fbd0d02-8da4-4ba8-8b37-aa7d9d47f854"/>
    <xsd:import namespace="0679994b-fd14-490f-b029-f344cf1ae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d0d02-8da4-4ba8-8b37-aa7d9d47f8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f1b9999-6933-47f6-ba9b-40d96320fb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9994b-fd14-490f-b029-f344cf1ae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ed5bfb7-722c-432d-9eab-3b6bb93c252c}" ma:internalName="TaxCatchAll" ma:showField="CatchAllData" ma:web="0679994b-fd14-490f-b029-f344cf1ae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bd0d02-8da4-4ba8-8b37-aa7d9d47f854">
      <Terms xmlns="http://schemas.microsoft.com/office/infopath/2007/PartnerControls"/>
    </lcf76f155ced4ddcb4097134ff3c332f>
    <TaxCatchAll xmlns="0679994b-fd14-490f-b029-f344cf1aec3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82803D-2F38-4EB8-AB2C-BEFABF174BF3}">
  <ds:schemaRefs>
    <ds:schemaRef ds:uri="0679994b-fd14-490f-b029-f344cf1aec31"/>
    <ds:schemaRef ds:uri="0fbd0d02-8da4-4ba8-8b37-aa7d9d47f8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5E42543-B086-4806-A9E4-3A4C33C1F1F6}">
  <ds:schemaRefs>
    <ds:schemaRef ds:uri="0679994b-fd14-490f-b029-f344cf1aec31"/>
    <ds:schemaRef ds:uri="0fbd0d02-8da4-4ba8-8b37-aa7d9d47f85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E233EC-7A70-4D5E-A697-921B72F14A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182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Breast Screening  - recommendations for contacting non attenders</vt:lpstr>
      <vt:lpstr>Recommendations for contacting non attenders to breast screening appointments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Screening Pathway</dc:title>
  <dc:creator>COHEN, Kenyetta (NHS LEEDS CCG)</dc:creator>
  <cp:lastModifiedBy>WILKINSON, Cat (CITY VIEW MEDICAL PRACTICE)</cp:lastModifiedBy>
  <cp:revision>3</cp:revision>
  <dcterms:created xsi:type="dcterms:W3CDTF">2022-06-30T15:39:18Z</dcterms:created>
  <dcterms:modified xsi:type="dcterms:W3CDTF">2022-09-13T08:37:40Z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0x010100560488FC56AAB04D95600CB7E362FBF9</vt:lpwstr>
  </property>
  <property fmtid="{D5CDD505-2E9C-101B-9397-08002B2CF9AE}" pid="3" name="MediaServiceImageTags">
    <vt:lpwstr/>
  </property>
</Properties>
</file>