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theme/themeOverride1.xml" ContentType="application/vnd.openxmlformats-officedocument.themeOverride+xml"/>
  <Override PartName="/ppt/charts/colors1.xml" ContentType="application/vnd.ms-office.chartcolorstyl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9" r:id="rId4"/>
    <p:sldId id="260" r:id="rId5"/>
    <p:sldId id="263" r:id="rId6"/>
    <p:sldId id="268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5"/>
    <a:srgbClr val="F58220"/>
    <a:srgbClr val="FFC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Lubna%20Latif\Downloads\202005CancerScreeningPerformanceMay20withDeprivation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>
                <a:solidFill>
                  <a:schemeClr val="accent2"/>
                </a:solidFill>
              </a:rPr>
              <a:t>Insert Chart Title Here</a:t>
            </a:r>
          </a:p>
        </c:rich>
      </c:tx>
      <c:layout>
        <c:manualLayout>
          <c:xMode val="edge"/>
          <c:yMode val="edge"/>
          <c:x val="2.6117278861183171E-2"/>
          <c:y val="1.7787185430007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19005888033257"/>
          <c:y val="0.15172492514559466"/>
          <c:w val="0.87015076065697194"/>
          <c:h val="0.36517558543066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'[202005CancerScreeningPerformanceMay20withDeprivation.xlsm]Sheet1'!$H$10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'[202005CancerScreeningPerformanceMay20withDeprivation.xlsm]Sheet1'!$G$11:$G$22</c:f>
              <c:strCache>
                <c:ptCount val="12"/>
                <c:pt idx="0">
                  <c:v>North Leeds Medical Practice</c:v>
                </c:pt>
                <c:pt idx="1">
                  <c:v>East Park Medical Centre</c:v>
                </c:pt>
                <c:pt idx="2">
                  <c:v>Harehills Corner Surgery</c:v>
                </c:pt>
                <c:pt idx="3">
                  <c:v>Bellbrooke Surgery</c:v>
                </c:pt>
                <c:pt idx="4">
                  <c:v>Conway Medical Centre</c:v>
                </c:pt>
                <c:pt idx="5">
                  <c:v>Ashton View Medical Centre</c:v>
                </c:pt>
                <c:pt idx="6">
                  <c:v>Roundhay Road Surgery</c:v>
                </c:pt>
                <c:pt idx="7">
                  <c:v>Newton Surgery</c:v>
                </c:pt>
                <c:pt idx="8">
                  <c:v>York Street Medical Practice</c:v>
                </c:pt>
                <c:pt idx="9">
                  <c:v>Lincoln Green</c:v>
                </c:pt>
                <c:pt idx="10">
                  <c:v>Leeds Safe Haven Practice</c:v>
                </c:pt>
                <c:pt idx="11">
                  <c:v>Shakespeare Medical Practice</c:v>
                </c:pt>
              </c:strCache>
            </c:strRef>
          </c:cat>
          <c:val>
            <c:numRef>
              <c:f>'[202005CancerScreeningPerformanceMay20withDeprivation.xlsm]Sheet1'!$H$11:$H$22</c:f>
              <c:numCache>
                <c:formatCode>0.0</c:formatCode>
                <c:ptCount val="12"/>
                <c:pt idx="0">
                  <c:v>62.2</c:v>
                </c:pt>
                <c:pt idx="1">
                  <c:v>68.2</c:v>
                </c:pt>
                <c:pt idx="2">
                  <c:v>60.8</c:v>
                </c:pt>
                <c:pt idx="3">
                  <c:v>60.7</c:v>
                </c:pt>
                <c:pt idx="4">
                  <c:v>49.9</c:v>
                </c:pt>
                <c:pt idx="5">
                  <c:v>58.6</c:v>
                </c:pt>
                <c:pt idx="6">
                  <c:v>67.3</c:v>
                </c:pt>
                <c:pt idx="7">
                  <c:v>66.2</c:v>
                </c:pt>
                <c:pt idx="8">
                  <c:v>54</c:v>
                </c:pt>
                <c:pt idx="9">
                  <c:v>56.3</c:v>
                </c:pt>
                <c:pt idx="10">
                  <c:v>33.299999999999997</c:v>
                </c:pt>
                <c:pt idx="11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FA-4F50-B69D-49ADF6371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5472304"/>
        <c:axId val="1685470640"/>
      </c:barChart>
      <c:lineChart>
        <c:grouping val="standard"/>
        <c:varyColors val="0"/>
        <c:ser>
          <c:idx val="1"/>
          <c:order val="1"/>
          <c:tx>
            <c:strRef>
              <c:f>'[202005CancerScreeningPerformanceMay20withDeprivation.xlsm]Sheet1'!$I$10</c:f>
              <c:strCache>
                <c:ptCount val="1"/>
                <c:pt idx="0">
                  <c:v>Sep-20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'[202005CancerScreeningPerformanceMay20withDeprivation.xlsm]Sheet1'!$G$11:$G$22</c:f>
              <c:strCache>
                <c:ptCount val="12"/>
                <c:pt idx="0">
                  <c:v>North Leeds Medical Practice</c:v>
                </c:pt>
                <c:pt idx="1">
                  <c:v>East Park Medical Centre</c:v>
                </c:pt>
                <c:pt idx="2">
                  <c:v>Harehills Corner Surgery</c:v>
                </c:pt>
                <c:pt idx="3">
                  <c:v>Bellbrooke Surgery</c:v>
                </c:pt>
                <c:pt idx="4">
                  <c:v>Conway Medical Centre</c:v>
                </c:pt>
                <c:pt idx="5">
                  <c:v>Ashton View Medical Centre</c:v>
                </c:pt>
                <c:pt idx="6">
                  <c:v>Roundhay Road Surgery</c:v>
                </c:pt>
                <c:pt idx="7">
                  <c:v>Newton Surgery</c:v>
                </c:pt>
                <c:pt idx="8">
                  <c:v>York Street Medical Practice</c:v>
                </c:pt>
                <c:pt idx="9">
                  <c:v>Lincoln Green</c:v>
                </c:pt>
                <c:pt idx="10">
                  <c:v>Leeds Safe Haven Practice</c:v>
                </c:pt>
                <c:pt idx="11">
                  <c:v>Shakespeare Medical Practice</c:v>
                </c:pt>
              </c:strCache>
            </c:strRef>
          </c:cat>
          <c:val>
            <c:numRef>
              <c:f>'[202005CancerScreeningPerformanceMay20withDeprivation.xlsm]Sheet1'!$I$11:$I$22</c:f>
              <c:numCache>
                <c:formatCode>0.0%</c:formatCode>
                <c:ptCount val="12"/>
                <c:pt idx="0">
                  <c:v>58.4</c:v>
                </c:pt>
                <c:pt idx="1">
                  <c:v>60.8</c:v>
                </c:pt>
                <c:pt idx="2">
                  <c:v>52.8</c:v>
                </c:pt>
                <c:pt idx="3">
                  <c:v>55.4</c:v>
                </c:pt>
                <c:pt idx="4">
                  <c:v>47.6</c:v>
                </c:pt>
                <c:pt idx="5">
                  <c:v>51.1</c:v>
                </c:pt>
                <c:pt idx="6">
                  <c:v>59.8</c:v>
                </c:pt>
                <c:pt idx="7">
                  <c:v>70.8</c:v>
                </c:pt>
                <c:pt idx="8">
                  <c:v>46.5</c:v>
                </c:pt>
                <c:pt idx="9">
                  <c:v>52.7</c:v>
                </c:pt>
                <c:pt idx="10">
                  <c:v>0</c:v>
                </c:pt>
                <c:pt idx="11">
                  <c:v>58.2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FA-4F50-B69D-49ADF6371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5469808"/>
        <c:axId val="1685472720"/>
      </c:lineChart>
      <c:catAx>
        <c:axId val="168547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470640"/>
        <c:crosses val="autoZero"/>
        <c:auto val="1"/>
        <c:lblAlgn val="ctr"/>
        <c:lblOffset val="100"/>
        <c:noMultiLvlLbl val="0"/>
      </c:catAx>
      <c:valAx>
        <c:axId val="168547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472304"/>
        <c:crosses val="autoZero"/>
        <c:crossBetween val="between"/>
      </c:valAx>
      <c:valAx>
        <c:axId val="1685472720"/>
        <c:scaling>
          <c:orientation val="minMax"/>
        </c:scaling>
        <c:delete val="1"/>
        <c:axPos val="r"/>
        <c:numFmt formatCode="0.0%" sourceLinked="1"/>
        <c:majorTickMark val="none"/>
        <c:minorTickMark val="none"/>
        <c:tickLblPos val="nextTo"/>
        <c:crossAx val="1685469808"/>
        <c:crosses val="max"/>
        <c:crossBetween val="between"/>
      </c:valAx>
      <c:catAx>
        <c:axId val="1685469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854727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3257081802335573"/>
          <c:y val="0.91202540086724282"/>
          <c:w val="0.29012271168686626"/>
          <c:h val="8.2281138837385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8955B-5642-4B8E-93E0-F85C48423EF2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8EF9-FF1C-4526-8583-E29882DA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5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Initial project was set up with one male and one female worker </a:t>
            </a:r>
          </a:p>
          <a:p>
            <a:r>
              <a:rPr lang="en-GB" dirty="0"/>
              <a:t>Blackpool, Blackburn and </a:t>
            </a:r>
            <a:r>
              <a:rPr lang="en-GB" dirty="0" err="1"/>
              <a:t>Darwen</a:t>
            </a:r>
            <a:r>
              <a:rPr lang="en-GB" dirty="0"/>
              <a:t> – lowest coverage areas (21% lowest)</a:t>
            </a:r>
          </a:p>
          <a:p>
            <a:r>
              <a:rPr lang="en-GB" dirty="0"/>
              <a:t>5 years later there are 4 community engagement office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1DC021-B33A-4C98-955C-F2DD6104CF5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7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 needed but maybe info on Call to Kit?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8ABCC-C029-48BF-94EB-20BD7CAA78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9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chart" Target="../charts/chart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87E5C-E73B-4C0D-AB1C-5C12353CB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149FF-D0C6-448C-9952-64B40712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79CBB-766B-4E0F-8A34-983FDDAA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F290-E2FF-45B9-A488-EC2813EF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54E1E-DFCC-480B-93EA-89F2AD29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5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2B2FE-E27B-43CB-AB71-0D22A3A7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FE73D-6FFE-4FDD-83BF-2DB8A8274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C777-D1A2-4E6E-AD60-C326E7807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9EEF5-61F1-425F-8A83-E1EA6473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75ED4-E970-42B8-8E79-5613EFC2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29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CB5A2-2A2A-4230-B8D8-C1BBA7FB9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28E67-A432-44B0-BDE1-0C441DAB3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81269-19B9-468B-9C89-5DA22CD2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8109B-3A40-491E-9757-3AA14E1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8FEF-215A-4462-B114-DF10C766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0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0A3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B339-8F0B-42EB-8D91-A9163C1196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31D6C-8AFE-41D3-AC31-79C6C4B1EE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0259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Subtitle Here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BE46D2-DEB7-4565-8B12-BC83C4C0FA6A}"/>
              </a:ext>
            </a:extLst>
          </p:cNvPr>
          <p:cNvSpPr/>
          <p:nvPr userDrawn="1"/>
        </p:nvSpPr>
        <p:spPr>
          <a:xfrm>
            <a:off x="-29546" y="5257799"/>
            <a:ext cx="12240208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8EFC97D-C089-473B-A8FE-39857159A542}"/>
              </a:ext>
            </a:extLst>
          </p:cNvPr>
          <p:cNvGrpSpPr/>
          <p:nvPr userDrawn="1"/>
        </p:nvGrpSpPr>
        <p:grpSpPr>
          <a:xfrm>
            <a:off x="4019938" y="5359708"/>
            <a:ext cx="3936937" cy="1410479"/>
            <a:chOff x="4057260" y="5350377"/>
            <a:chExt cx="3936937" cy="1410479"/>
          </a:xfrm>
        </p:grpSpPr>
        <p:pic>
          <p:nvPicPr>
            <p:cNvPr id="10" name="Picture 9" descr="Diagram&#10;&#10;Description automatically generated">
              <a:extLst>
                <a:ext uri="{FF2B5EF4-FFF2-40B4-BE49-F238E27FC236}">
                  <a16:creationId xmlns:a16="http://schemas.microsoft.com/office/drawing/2014/main" id="{BE84D925-3CBC-4C83-908D-1E97FA7646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260" y="5350377"/>
              <a:ext cx="1410479" cy="141047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887A1E7-D3E0-4BC6-AEF2-093B946AD52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79751" t="16626"/>
            <a:stretch/>
          </p:blipFill>
          <p:spPr>
            <a:xfrm>
              <a:off x="5701005" y="5471578"/>
              <a:ext cx="2293192" cy="12706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901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727B-B986-4723-BB4A-B85ECB1FC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A3C9"/>
                </a:solidFill>
              </a:defRPr>
            </a:lvl1pPr>
          </a:lstStyle>
          <a:p>
            <a:r>
              <a:rPr lang="en-US" dirty="0"/>
              <a:t>Insert Title Here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27BC-E828-4DB1-B0E0-C902BFE168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528522"/>
          </a:xfrm>
        </p:spPr>
        <p:txBody>
          <a:bodyPr/>
          <a:lstStyle>
            <a:lvl1pPr>
              <a:defRPr b="1">
                <a:solidFill>
                  <a:srgbClr val="DA267B"/>
                </a:solidFill>
              </a:defRPr>
            </a:lvl1pPr>
            <a:lvl2pPr>
              <a:defRPr>
                <a:solidFill>
                  <a:srgbClr val="00A3C9"/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Second level bullet point</a:t>
            </a:r>
          </a:p>
          <a:p>
            <a:pPr lvl="2"/>
            <a:r>
              <a:rPr lang="en-US" dirty="0"/>
              <a:t>Third level bullet 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7BCDCF6-CCF6-40A9-B100-5813C0F04122}"/>
              </a:ext>
            </a:extLst>
          </p:cNvPr>
          <p:cNvGrpSpPr/>
          <p:nvPr userDrawn="1"/>
        </p:nvGrpSpPr>
        <p:grpSpPr>
          <a:xfrm>
            <a:off x="8640148" y="5522637"/>
            <a:ext cx="3496842" cy="1275542"/>
            <a:chOff x="4057260" y="5350377"/>
            <a:chExt cx="3936937" cy="1410479"/>
          </a:xfrm>
        </p:grpSpPr>
        <p:pic>
          <p:nvPicPr>
            <p:cNvPr id="9" name="Picture 8" descr="Diagram&#10;&#10;Description automatically generated">
              <a:extLst>
                <a:ext uri="{FF2B5EF4-FFF2-40B4-BE49-F238E27FC236}">
                  <a16:creationId xmlns:a16="http://schemas.microsoft.com/office/drawing/2014/main" id="{7A729289-CD17-46DD-B272-1533ABBDDD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260" y="5350377"/>
              <a:ext cx="1410479" cy="141047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6756A37-ED9A-4C04-B90B-ED9F8A6357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79751" t="16626"/>
            <a:stretch/>
          </p:blipFill>
          <p:spPr>
            <a:xfrm>
              <a:off x="5701005" y="5471578"/>
              <a:ext cx="2293192" cy="12706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322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9833-5F79-4377-B9A7-6A7992AB8F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47468"/>
            <a:ext cx="10515600" cy="2852737"/>
          </a:xfrm>
        </p:spPr>
        <p:txBody>
          <a:bodyPr anchor="b"/>
          <a:lstStyle>
            <a:lvl1pPr algn="ctr">
              <a:defRPr sz="6000" b="1">
                <a:solidFill>
                  <a:srgbClr val="00A3C9"/>
                </a:solidFill>
              </a:defRPr>
            </a:lvl1pPr>
          </a:lstStyle>
          <a:p>
            <a:r>
              <a:rPr lang="en-US" dirty="0"/>
              <a:t>Insert Section Breaker Title Here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77A52-3E16-479F-8460-1FEE240436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98371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DA26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Subtitle Here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CFFAE1A-9B99-4119-B0DF-A9885D16D74E}"/>
              </a:ext>
            </a:extLst>
          </p:cNvPr>
          <p:cNvGrpSpPr/>
          <p:nvPr userDrawn="1"/>
        </p:nvGrpSpPr>
        <p:grpSpPr>
          <a:xfrm>
            <a:off x="4127531" y="5191757"/>
            <a:ext cx="3936937" cy="1410479"/>
            <a:chOff x="4057260" y="5350377"/>
            <a:chExt cx="3936937" cy="1410479"/>
          </a:xfrm>
        </p:grpSpPr>
        <p:pic>
          <p:nvPicPr>
            <p:cNvPr id="8" name="Picture 7" descr="Diagram&#10;&#10;Description automatically generated">
              <a:extLst>
                <a:ext uri="{FF2B5EF4-FFF2-40B4-BE49-F238E27FC236}">
                  <a16:creationId xmlns:a16="http://schemas.microsoft.com/office/drawing/2014/main" id="{EB231A0E-F806-4B11-987E-5868EBD438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260" y="5350377"/>
              <a:ext cx="1410479" cy="141047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78B90F8-4C69-4825-8A91-EF2AFA21A5C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79751" t="16626"/>
            <a:stretch/>
          </p:blipFill>
          <p:spPr>
            <a:xfrm>
              <a:off x="5701005" y="5471578"/>
              <a:ext cx="2293192" cy="12706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631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BE767-A3C9-4132-9287-F1BB07D2CC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A3C9"/>
                </a:solidFill>
              </a:defRPr>
            </a:lvl1pPr>
          </a:lstStyle>
          <a:p>
            <a:r>
              <a:rPr lang="en-US" dirty="0"/>
              <a:t>Insert Title Here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324B-1B29-4FB6-909C-9BEE6751D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DA267B"/>
                </a:solidFill>
              </a:defRPr>
            </a:lvl1pPr>
            <a:lvl2pPr>
              <a:defRPr>
                <a:solidFill>
                  <a:srgbClr val="00A3C9"/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40283-DDF7-4F83-ACEE-7C5DE4C20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DA267B"/>
                </a:solidFill>
              </a:defRPr>
            </a:lvl1pPr>
            <a:lvl2pPr>
              <a:defRPr>
                <a:solidFill>
                  <a:srgbClr val="00A3C9"/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847606-29F5-4FCF-8F0F-20DC069BE0D0}"/>
              </a:ext>
            </a:extLst>
          </p:cNvPr>
          <p:cNvGrpSpPr/>
          <p:nvPr userDrawn="1"/>
        </p:nvGrpSpPr>
        <p:grpSpPr>
          <a:xfrm>
            <a:off x="8640148" y="5522637"/>
            <a:ext cx="3496842" cy="1275542"/>
            <a:chOff x="4057260" y="5350377"/>
            <a:chExt cx="3936937" cy="1410479"/>
          </a:xfrm>
        </p:grpSpPr>
        <p:pic>
          <p:nvPicPr>
            <p:cNvPr id="12" name="Picture 11" descr="Diagram&#10;&#10;Description automatically generated">
              <a:extLst>
                <a:ext uri="{FF2B5EF4-FFF2-40B4-BE49-F238E27FC236}">
                  <a16:creationId xmlns:a16="http://schemas.microsoft.com/office/drawing/2014/main" id="{E30CCC85-7570-42A7-A327-4DC759B7F7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260" y="5350377"/>
              <a:ext cx="1410479" cy="141047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0F66AEA-3874-430E-AB63-EF293B46A5C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79751" t="16626"/>
            <a:stretch/>
          </p:blipFill>
          <p:spPr>
            <a:xfrm>
              <a:off x="5701005" y="5471578"/>
              <a:ext cx="2293192" cy="12706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380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1C36-5377-4799-AFD5-37F76EEA9E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A3C9"/>
                </a:solidFill>
              </a:defRPr>
            </a:lvl1pPr>
          </a:lstStyle>
          <a:p>
            <a:r>
              <a:rPr lang="en-US" dirty="0"/>
              <a:t>Insert Title Here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F52049-C2D1-4BE8-B38A-7FC38C70B90E}"/>
              </a:ext>
            </a:extLst>
          </p:cNvPr>
          <p:cNvGrpSpPr/>
          <p:nvPr userDrawn="1"/>
        </p:nvGrpSpPr>
        <p:grpSpPr>
          <a:xfrm>
            <a:off x="8640148" y="5522637"/>
            <a:ext cx="3496842" cy="1275542"/>
            <a:chOff x="4057260" y="5350377"/>
            <a:chExt cx="3936937" cy="1410479"/>
          </a:xfrm>
        </p:grpSpPr>
        <p:pic>
          <p:nvPicPr>
            <p:cNvPr id="7" name="Picture 6" descr="Diagram&#10;&#10;Description automatically generated">
              <a:extLst>
                <a:ext uri="{FF2B5EF4-FFF2-40B4-BE49-F238E27FC236}">
                  <a16:creationId xmlns:a16="http://schemas.microsoft.com/office/drawing/2014/main" id="{4CC55D09-19C2-4D5F-AC36-3EA282D24D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260" y="5350377"/>
              <a:ext cx="1410479" cy="141047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C085D1F-88E9-4098-876F-E952F014CE6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79751" t="16626"/>
            <a:stretch/>
          </p:blipFill>
          <p:spPr>
            <a:xfrm>
              <a:off x="5701005" y="5471578"/>
              <a:ext cx="2293192" cy="1270616"/>
            </a:xfrm>
            <a:prstGeom prst="rect">
              <a:avLst/>
            </a:prstGeom>
          </p:spPr>
        </p:pic>
      </p:grp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9BF2E8C-D1DA-4133-877D-B1A819E0675D}"/>
              </a:ext>
            </a:extLst>
          </p:cNvPr>
          <p:cNvGraphicFramePr>
            <a:graphicFrameLocks/>
          </p:cNvGraphicFramePr>
          <p:nvPr userDrawn="1"/>
        </p:nvGraphicFramePr>
        <p:xfrm>
          <a:off x="715945" y="1622295"/>
          <a:ext cx="7820608" cy="446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1840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9B340E3-4BA6-4884-9271-B19441081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00A3C9"/>
                </a:solidFill>
              </a:defRPr>
            </a:lvl1pPr>
          </a:lstStyle>
          <a:p>
            <a:r>
              <a:rPr lang="en-US" dirty="0"/>
              <a:t>Insert Title Here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F4B24A1-A4C3-4744-8BAF-975AB70D9F97}"/>
              </a:ext>
            </a:extLst>
          </p:cNvPr>
          <p:cNvGrpSpPr/>
          <p:nvPr userDrawn="1"/>
        </p:nvGrpSpPr>
        <p:grpSpPr>
          <a:xfrm>
            <a:off x="8640148" y="5522637"/>
            <a:ext cx="3496842" cy="1275542"/>
            <a:chOff x="4057260" y="5350377"/>
            <a:chExt cx="3936937" cy="1410479"/>
          </a:xfrm>
        </p:grpSpPr>
        <p:pic>
          <p:nvPicPr>
            <p:cNvPr id="7" name="Picture 6" descr="Diagram&#10;&#10;Description automatically generated">
              <a:extLst>
                <a:ext uri="{FF2B5EF4-FFF2-40B4-BE49-F238E27FC236}">
                  <a16:creationId xmlns:a16="http://schemas.microsoft.com/office/drawing/2014/main" id="{B40B2D9E-4055-42B8-A961-31B246D896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260" y="5350377"/>
              <a:ext cx="1410479" cy="141047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811D11F-8E64-499E-9F6C-F62909570D8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79751" t="16626"/>
            <a:stretch/>
          </p:blipFill>
          <p:spPr>
            <a:xfrm>
              <a:off x="5701005" y="5471578"/>
              <a:ext cx="2293192" cy="1270616"/>
            </a:xfrm>
            <a:prstGeom prst="rect">
              <a:avLst/>
            </a:prstGeom>
          </p:spPr>
        </p:pic>
      </p:grp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D20227B-099C-4383-A479-A640B71D7B9A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699796" y="2249886"/>
          <a:ext cx="10954136" cy="2560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738534">
                  <a:extLst>
                    <a:ext uri="{9D8B030D-6E8A-4147-A177-3AD203B41FA5}">
                      <a16:colId xmlns:a16="http://schemas.microsoft.com/office/drawing/2014/main" val="765745632"/>
                    </a:ext>
                  </a:extLst>
                </a:gridCol>
                <a:gridCol w="2738534">
                  <a:extLst>
                    <a:ext uri="{9D8B030D-6E8A-4147-A177-3AD203B41FA5}">
                      <a16:colId xmlns:a16="http://schemas.microsoft.com/office/drawing/2014/main" val="424531869"/>
                    </a:ext>
                  </a:extLst>
                </a:gridCol>
                <a:gridCol w="2738534">
                  <a:extLst>
                    <a:ext uri="{9D8B030D-6E8A-4147-A177-3AD203B41FA5}">
                      <a16:colId xmlns:a16="http://schemas.microsoft.com/office/drawing/2014/main" val="2549012773"/>
                    </a:ext>
                  </a:extLst>
                </a:gridCol>
                <a:gridCol w="2738534">
                  <a:extLst>
                    <a:ext uri="{9D8B030D-6E8A-4147-A177-3AD203B41FA5}">
                      <a16:colId xmlns:a16="http://schemas.microsoft.com/office/drawing/2014/main" val="449021590"/>
                    </a:ext>
                  </a:extLst>
                </a:gridCol>
              </a:tblGrid>
              <a:tr h="2054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Insert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Insert Header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Insert Header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72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sz="1800" dirty="0">
                        <a:solidFill>
                          <a:srgbClr val="00A3C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dirty="0">
                        <a:solidFill>
                          <a:srgbClr val="00A3C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474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sz="1800" dirty="0">
                        <a:solidFill>
                          <a:srgbClr val="00A3C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dirty="0">
                        <a:solidFill>
                          <a:srgbClr val="00A3C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A3C9"/>
                          </a:solidFill>
                        </a:rPr>
                        <a:t>Insert row text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DA267B"/>
                          </a:solidFill>
                        </a:rPr>
                        <a:t>Insert highlight row text</a:t>
                      </a:r>
                    </a:p>
                    <a:p>
                      <a:endParaRPr lang="en-GB" sz="1800" dirty="0">
                        <a:solidFill>
                          <a:srgbClr val="00A3C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DA267B"/>
                          </a:solidFill>
                        </a:rPr>
                        <a:t>Insert highlight row text</a:t>
                      </a:r>
                    </a:p>
                    <a:p>
                      <a:endParaRPr lang="en-GB" dirty="0">
                        <a:solidFill>
                          <a:srgbClr val="00A3C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DA267B"/>
                          </a:solidFill>
                        </a:rPr>
                        <a:t>Insert highlight row text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DA267B"/>
                          </a:solidFill>
                        </a:rPr>
                        <a:t>Insert highlight row text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3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291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F21A-757C-4486-B59F-4E0D7E4E24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A3C9"/>
                </a:solidFill>
              </a:defRPr>
            </a:lvl1pPr>
          </a:lstStyle>
          <a:p>
            <a:r>
              <a:rPr lang="en-US" dirty="0"/>
              <a:t>Insert Title Here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26C9D-1F66-4690-AD62-2DE3FAD1F3E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461653"/>
          </a:xfrm>
        </p:spPr>
        <p:txBody>
          <a:bodyPr/>
          <a:lstStyle>
            <a:lvl1pPr marL="0" indent="0">
              <a:buNone/>
              <a:defRPr sz="3200">
                <a:solidFill>
                  <a:srgbClr val="00A3C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Insert Image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12D13-7662-4A73-B4D9-46D78378455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3916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Insert Text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2C7B815-AADF-446B-B217-AAA91658482A}"/>
              </a:ext>
            </a:extLst>
          </p:cNvPr>
          <p:cNvGrpSpPr/>
          <p:nvPr userDrawn="1"/>
        </p:nvGrpSpPr>
        <p:grpSpPr>
          <a:xfrm>
            <a:off x="8640148" y="5522637"/>
            <a:ext cx="3496842" cy="1275542"/>
            <a:chOff x="4057260" y="5350377"/>
            <a:chExt cx="3936937" cy="1410479"/>
          </a:xfrm>
        </p:grpSpPr>
        <p:pic>
          <p:nvPicPr>
            <p:cNvPr id="9" name="Picture 8" descr="Diagram&#10;&#10;Description automatically generated">
              <a:extLst>
                <a:ext uri="{FF2B5EF4-FFF2-40B4-BE49-F238E27FC236}">
                  <a16:creationId xmlns:a16="http://schemas.microsoft.com/office/drawing/2014/main" id="{783097A8-4A71-430A-865E-4B25BCB0E4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260" y="5350377"/>
              <a:ext cx="1410479" cy="141047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2B0FFE7-B2DC-4F3D-8C46-FD2B7D8E2E9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79751" t="16626"/>
            <a:stretch/>
          </p:blipFill>
          <p:spPr>
            <a:xfrm>
              <a:off x="5701005" y="5471578"/>
              <a:ext cx="2293192" cy="12706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5905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9E0F-20A1-4325-A2FB-2DCB59393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E2830-9B45-4397-AE48-FCFACA162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1297A-9F65-4C6C-8353-69057831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B1E6-9B48-459B-B480-E54C4764098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26D77-FDDA-4750-83FF-A08D6FE2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5ED54-F1A5-4570-AB5C-CCDCB3A7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6063-4B63-4A3E-BA4F-EA1F91FF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89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9B1F0-FA3D-4398-96D9-D606CEC1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A5619-87D1-43D7-8CB6-E46372E1B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03744-4AA8-44D2-9323-0EF2996A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A3925-6DD3-405B-902C-9CF3C85E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156C9-4BE2-41E3-A769-056D4B46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30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FD62-7855-4231-B2DF-E906045FEBFB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1899-9D37-48DA-920F-E1F552E01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8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BFA0A-B52D-4867-9936-3C2640A06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C4C8E-2126-4983-8168-35AB645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14D44-0CA2-4F53-AC84-2CF03DBB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D31A8-290D-45DF-8F6B-5794E94E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461DE-18A0-4887-A96C-FB24960E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27DE2-6AA9-4D90-A6DC-6BFB4EFF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563CA-8065-4179-8DBB-F11BF8EE4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9B02B-6632-4E8E-AF35-4E4D43B0D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2D9EB-5DAB-47B3-842A-3D98FC05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7C673-E841-49EC-B23B-A03FDF37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8615C-2D16-46C2-BCD0-8B6E0C07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56B1F-284F-47AA-B921-0F036CE84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AE734-7556-4D19-8E2F-C3900130C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0C2FE-ACEB-4502-BD68-08D25D906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3C972-7976-409B-9CE4-D8F510A31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9CD53-A2ED-4FA6-AAD8-C3AF23568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74042A-84C4-4BF7-B4A8-E95EED61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46AA6-142D-40E5-9726-8D1BB1867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74108-750F-4647-8614-44D1176A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6F25-F8AD-4599-BB14-9C4D1078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9DAE2-0244-4759-9AE3-88B51091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B9306A-8651-4FAA-A081-F28C8ABC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1B09B7-9C24-4527-8474-6432D2A2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0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E77F7-63FE-4CAE-9DA3-560DA0B6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4B22D-0316-477E-9D84-08DDE8EF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753B9-3D4D-4BB6-BE8C-03EAC3A2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1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5F31-C401-4504-9AC9-D05501ED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9462E-DE02-4FB1-93C4-894F695B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0D401-04D6-4739-B1C2-5FA588B79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C7830-7388-4426-B895-F8F9519E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38D14-6EA0-4AF5-94E2-1B08AA2C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DC6C1-FBED-4DD4-A815-9FD12A8F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3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9F396-FA2F-4FEB-95D6-7939935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F46F5-9D3B-4CA8-B797-8D229446B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CE79C-663E-46A4-9784-E5CBD7CEC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5281D-2AD8-4755-9EC7-2D8E3455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C11F5-C3A9-49AB-8D66-C10C0999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874EC-F90E-42F0-B475-FA0D996B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0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0993C4-9DEC-44BC-B8E4-67717DDB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AB877-548C-457D-970B-3E3559B41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421C3-2615-4579-B688-76D51F0D0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3B659-5B8C-4AE8-9E12-3DB2E50B8209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79E0A-7AD9-4C7A-83E9-EC9A2A575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D0D0F-E186-4176-A5B0-612D4FAB9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213F-EDCC-46B0-9584-7B31C096B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62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8264E-7C10-4C52-A3EE-8963C525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54713-ADB9-4F2D-8D6A-7FE7641B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B9BB6-0B1E-4517-93DD-BC05DBB46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EB1E6-9B48-459B-B480-E54C4764098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DE9F-1531-4DCB-A4CB-F9964BEE3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5C379-50DB-4D35-A525-D08A90FE7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6063-4B63-4A3E-BA4F-EA1F91FF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7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D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9E72-EC6A-4DE2-B6BC-6F04E4EE5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906" y="1499011"/>
            <a:ext cx="9144000" cy="202383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 (Headings)"/>
              </a:rPr>
              <a:t>Call For A Kit Clinic Pilot </a:t>
            </a:r>
            <a:br>
              <a:rPr lang="en-GB" dirty="0">
                <a:solidFill>
                  <a:schemeClr val="bg1"/>
                </a:solidFill>
                <a:latin typeface="Helvetica (Headings)"/>
              </a:rPr>
            </a:br>
            <a:endParaRPr lang="en-GB" dirty="0">
              <a:solidFill>
                <a:schemeClr val="bg1"/>
              </a:solidFill>
              <a:latin typeface="Source Sans Pro SemiBold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712DA-2EDC-4822-8428-92F49E33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GB" sz="3600" dirty="0">
                <a:solidFill>
                  <a:schemeClr val="bg1"/>
                </a:solidFill>
              </a:rPr>
              <a:t>By Zobi Barok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34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759" y="224529"/>
            <a:ext cx="10776284" cy="1325563"/>
          </a:xfrm>
        </p:spPr>
        <p:txBody>
          <a:bodyPr/>
          <a:lstStyle/>
          <a:p>
            <a:r>
              <a:rPr lang="en-GB" dirty="0">
                <a:solidFill>
                  <a:srgbClr val="007DC5"/>
                </a:solidFill>
              </a:rPr>
              <a:t>Call for Kit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426" y="1442167"/>
            <a:ext cx="11681214" cy="452852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DC5"/>
              </a:buClr>
            </a:pPr>
            <a:r>
              <a:rPr lang="en-GB" b="0" dirty="0">
                <a:solidFill>
                  <a:schemeClr val="tx1"/>
                </a:solidFill>
                <a:latin typeface="Helvetica (Headings)"/>
              </a:rPr>
              <a:t>Lancashire Adopted a health visiting approach: recognition that face to face interventions has greatest impact</a:t>
            </a:r>
          </a:p>
          <a:p>
            <a:pPr>
              <a:buClr>
                <a:srgbClr val="007DC5"/>
              </a:buClr>
            </a:pPr>
            <a:endParaRPr lang="en-GB" sz="500" b="0" dirty="0">
              <a:solidFill>
                <a:schemeClr val="tx1"/>
              </a:solidFill>
              <a:latin typeface="Helvetica (Headings)"/>
            </a:endParaRPr>
          </a:p>
          <a:p>
            <a:pPr>
              <a:buClr>
                <a:srgbClr val="007DC5"/>
              </a:buClr>
            </a:pPr>
            <a:r>
              <a:rPr lang="en-GB" b="0" dirty="0">
                <a:solidFill>
                  <a:schemeClr val="tx1"/>
                </a:solidFill>
                <a:latin typeface="Helvetica (Headings)"/>
              </a:rPr>
              <a:t>Blackpool, Blackburn and </a:t>
            </a:r>
            <a:r>
              <a:rPr lang="en-GB" b="0" dirty="0" err="1">
                <a:solidFill>
                  <a:schemeClr val="tx1"/>
                </a:solidFill>
                <a:latin typeface="Helvetica (Headings)"/>
              </a:rPr>
              <a:t>Darwen</a:t>
            </a:r>
            <a:r>
              <a:rPr lang="en-GB" b="0" dirty="0">
                <a:solidFill>
                  <a:schemeClr val="tx1"/>
                </a:solidFill>
                <a:latin typeface="Helvetica (Headings)"/>
              </a:rPr>
              <a:t> – lowest coverage areas (21% lowest)</a:t>
            </a:r>
          </a:p>
          <a:p>
            <a:pPr marL="0" indent="0">
              <a:buNone/>
            </a:pPr>
            <a:endParaRPr lang="en-GB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DC5"/>
                </a:solidFill>
                <a:latin typeface="Helvetica (Headings)"/>
              </a:rPr>
              <a:t>CFAKC</a:t>
            </a:r>
          </a:p>
          <a:p>
            <a:pPr>
              <a:buClr>
                <a:srgbClr val="007DC5"/>
              </a:buClr>
            </a:pPr>
            <a:r>
              <a:rPr lang="en-GB" b="0" dirty="0">
                <a:solidFill>
                  <a:schemeClr val="tx1"/>
                </a:solidFill>
                <a:latin typeface="Helvetica (Headings)"/>
              </a:rPr>
              <a:t>Successful in engaging non responders with screening, </a:t>
            </a:r>
          </a:p>
          <a:p>
            <a:pPr>
              <a:buClr>
                <a:srgbClr val="007DC5"/>
              </a:buClr>
            </a:pPr>
            <a:endParaRPr lang="en-GB" sz="500" b="0" dirty="0">
              <a:solidFill>
                <a:schemeClr val="tx1"/>
              </a:solidFill>
              <a:latin typeface="Helvetica (Headings)"/>
            </a:endParaRPr>
          </a:p>
          <a:p>
            <a:pPr>
              <a:buClr>
                <a:srgbClr val="007DC5"/>
              </a:buClr>
            </a:pPr>
            <a:r>
              <a:rPr lang="en-GB" b="0" dirty="0">
                <a:solidFill>
                  <a:schemeClr val="tx1"/>
                </a:solidFill>
                <a:latin typeface="Helvetica (Headings)"/>
              </a:rPr>
              <a:t>Increased practices’ coverage rate </a:t>
            </a:r>
          </a:p>
          <a:p>
            <a:pPr>
              <a:buClr>
                <a:srgbClr val="007DC5"/>
              </a:buClr>
            </a:pPr>
            <a:endParaRPr lang="en-GB" sz="500" b="0" dirty="0">
              <a:solidFill>
                <a:schemeClr val="tx1"/>
              </a:solidFill>
              <a:latin typeface="Helvetica (Headings)"/>
            </a:endParaRPr>
          </a:p>
          <a:p>
            <a:pPr>
              <a:buClr>
                <a:srgbClr val="007DC5"/>
              </a:buClr>
            </a:pPr>
            <a:r>
              <a:rPr lang="en-GB" b="0" dirty="0">
                <a:solidFill>
                  <a:schemeClr val="tx1"/>
                </a:solidFill>
                <a:latin typeface="Helvetica (Headings)"/>
              </a:rPr>
              <a:t>Increased the knowledge of bowel screening among practice staff who could     then support patients on an ongoing basis</a:t>
            </a:r>
          </a:p>
        </p:txBody>
      </p:sp>
    </p:spTree>
    <p:extLst>
      <p:ext uri="{BB962C8B-B14F-4D97-AF65-F5344CB8AC3E}">
        <p14:creationId xmlns:p14="http://schemas.microsoft.com/office/powerpoint/2010/main" val="260646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1E7B8-0DCE-4D82-BF74-D38F43FA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DC5"/>
                </a:solidFill>
              </a:rPr>
              <a:t>Results:</a:t>
            </a:r>
          </a:p>
        </p:txBody>
      </p:sp>
      <p:pic>
        <p:nvPicPr>
          <p:cNvPr id="4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F2736E53-85F4-42D6-BF48-2C8DD2E30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453" y="5464434"/>
            <a:ext cx="3746547" cy="139356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1886" y="1545527"/>
            <a:ext cx="10340183" cy="40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F2736E53-85F4-42D6-BF48-2C8DD2E30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453" y="5464434"/>
            <a:ext cx="3746547" cy="139356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5057" y="223610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007DC5"/>
                </a:solidFill>
                <a:latin typeface="Helvetica (Headings)"/>
              </a:rPr>
              <a:t>Why we are doing the pilot?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1709" y="1690687"/>
            <a:ext cx="11628582" cy="4777489"/>
          </a:xfrm>
        </p:spPr>
        <p:txBody>
          <a:bodyPr>
            <a:normAutofit/>
          </a:bodyPr>
          <a:lstStyle/>
          <a:p>
            <a:pPr>
              <a:buClr>
                <a:srgbClr val="007DC5"/>
              </a:buClr>
            </a:pPr>
            <a:r>
              <a:rPr lang="en-GB" dirty="0">
                <a:latin typeface="Helvetica (Headings)"/>
              </a:rPr>
              <a:t>To increase bowel screening uptake using a person centred approach</a:t>
            </a:r>
          </a:p>
          <a:p>
            <a:pPr>
              <a:buClr>
                <a:srgbClr val="007DC5"/>
              </a:buClr>
            </a:pPr>
            <a:endParaRPr lang="en-GB" sz="800" dirty="0">
              <a:latin typeface="Helvetica (Headings)"/>
            </a:endParaRPr>
          </a:p>
          <a:p>
            <a:pPr>
              <a:buClr>
                <a:srgbClr val="007DC5"/>
              </a:buClr>
            </a:pPr>
            <a:r>
              <a:rPr lang="en-GB" dirty="0">
                <a:latin typeface="Helvetica (Headings)"/>
              </a:rPr>
              <a:t>Recognition that surgeries are putting time, energy and effort into increasing their bowel screening figures </a:t>
            </a:r>
          </a:p>
          <a:p>
            <a:pPr>
              <a:buClr>
                <a:srgbClr val="007DC5"/>
              </a:buClr>
            </a:pPr>
            <a:endParaRPr lang="en-GB" sz="800" dirty="0">
              <a:latin typeface="Helvetica (Headings)"/>
            </a:endParaRPr>
          </a:p>
          <a:p>
            <a:pPr>
              <a:buClr>
                <a:srgbClr val="007DC5"/>
              </a:buClr>
            </a:pPr>
            <a:r>
              <a:rPr lang="en-GB" dirty="0">
                <a:latin typeface="Helvetica (Headings)"/>
              </a:rPr>
              <a:t>To explore a new approach that to further break down barriers to participation in low bowel screening uptake areas.</a:t>
            </a:r>
          </a:p>
          <a:p>
            <a:pPr>
              <a:buClr>
                <a:srgbClr val="007DC5"/>
              </a:buClr>
            </a:pPr>
            <a:endParaRPr lang="en-GB" sz="800" dirty="0">
              <a:latin typeface="Helvetica (Headings)"/>
            </a:endParaRPr>
          </a:p>
          <a:p>
            <a:pPr>
              <a:buClr>
                <a:srgbClr val="007DC5"/>
              </a:buClr>
            </a:pPr>
            <a:r>
              <a:rPr lang="en-GB" dirty="0" err="1">
                <a:latin typeface="Helvetica (Headings)"/>
              </a:rPr>
              <a:t>Burmantofts</a:t>
            </a:r>
            <a:r>
              <a:rPr lang="en-GB" dirty="0">
                <a:latin typeface="Helvetica (Headings)"/>
              </a:rPr>
              <a:t>, </a:t>
            </a:r>
            <a:r>
              <a:rPr lang="en-GB" dirty="0" err="1">
                <a:latin typeface="Helvetica (Headings)"/>
              </a:rPr>
              <a:t>Harehills</a:t>
            </a:r>
            <a:r>
              <a:rPr lang="en-GB" dirty="0">
                <a:latin typeface="Helvetica (Headings)"/>
              </a:rPr>
              <a:t> and Richmond Hill Primary Care Network was selected for this pilot.</a:t>
            </a:r>
          </a:p>
          <a:p>
            <a:pPr>
              <a:buClr>
                <a:srgbClr val="007DC5"/>
              </a:buClr>
            </a:pPr>
            <a:endParaRPr lang="en-GB" dirty="0">
              <a:latin typeface="Helvetica (Headings)"/>
            </a:endParaRPr>
          </a:p>
          <a:p>
            <a:pPr>
              <a:buClr>
                <a:srgbClr val="007DC5"/>
              </a:buClr>
            </a:pPr>
            <a:endParaRPr lang="en-GB" dirty="0">
              <a:latin typeface="Helvetica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074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AC6FF6E8-1918-4BC1-8DD0-6BCC293469B2}"/>
              </a:ext>
            </a:extLst>
          </p:cNvPr>
          <p:cNvSpPr txBox="1">
            <a:spLocks/>
          </p:cNvSpPr>
          <p:nvPr/>
        </p:nvSpPr>
        <p:spPr>
          <a:xfrm>
            <a:off x="716732" y="37885"/>
            <a:ext cx="7848872" cy="760959"/>
          </a:xfrm>
          <a:prstGeom prst="rect">
            <a:avLst/>
          </a:prstGeom>
        </p:spPr>
        <p:txBody>
          <a:bodyPr vert="horz" wrap="square" lIns="72000" tIns="72000" rIns="72000" bIns="72000" rtlCol="0" anchor="b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solidFill>
                  <a:srgbClr val="007DC5"/>
                </a:solidFill>
                <a:latin typeface="Helvetica (Headings)"/>
                <a:ea typeface="+mj-ea"/>
                <a:cs typeface="+mj-cs"/>
              </a:rPr>
              <a:t>The Pilot: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282DF6-D1BA-4A0C-BBC0-DE878A1E0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785775"/>
            <a:ext cx="11521280" cy="928596"/>
          </a:xfrm>
        </p:spPr>
        <p:txBody>
          <a:bodyPr/>
          <a:lstStyle/>
          <a:p>
            <a:pPr>
              <a:buClr>
                <a:srgbClr val="007DC5"/>
              </a:buClr>
            </a:pPr>
            <a:r>
              <a:rPr lang="en-GB" sz="2000" dirty="0">
                <a:latin typeface="Helvetica (Headings)"/>
              </a:rPr>
              <a:t>Launched in June 2021.  </a:t>
            </a:r>
          </a:p>
          <a:p>
            <a:pPr>
              <a:buClr>
                <a:srgbClr val="007DC5"/>
              </a:buClr>
            </a:pPr>
            <a:endParaRPr lang="en-GB" sz="100" dirty="0">
              <a:latin typeface="Helvetica (Headings)"/>
            </a:endParaRPr>
          </a:p>
          <a:p>
            <a:pPr>
              <a:buClr>
                <a:srgbClr val="007DC5"/>
              </a:buClr>
            </a:pPr>
            <a:r>
              <a:rPr lang="en-GB" sz="2000" dirty="0">
                <a:latin typeface="Helvetica (Headings)"/>
              </a:rPr>
              <a:t>Each practice will be run two cohorts of the pilot which will be monitored.</a:t>
            </a:r>
          </a:p>
          <a:p>
            <a:pPr>
              <a:buClr>
                <a:srgbClr val="007DC5"/>
              </a:buClr>
            </a:pPr>
            <a:endParaRPr lang="en-GB" sz="1800" dirty="0">
              <a:latin typeface="Helvetica (Headings)"/>
            </a:endParaRPr>
          </a:p>
          <a:p>
            <a:pPr>
              <a:buClr>
                <a:srgbClr val="007DC5"/>
              </a:buClr>
            </a:pPr>
            <a:endParaRPr lang="en-GB" sz="1800" dirty="0">
              <a:latin typeface="Helvetica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5746FB-B531-4737-8D38-E93FE1E49DA8}"/>
              </a:ext>
            </a:extLst>
          </p:cNvPr>
          <p:cNvSpPr/>
          <p:nvPr/>
        </p:nvSpPr>
        <p:spPr>
          <a:xfrm>
            <a:off x="8531100" y="1894928"/>
            <a:ext cx="3265900" cy="1441116"/>
          </a:xfrm>
          <a:prstGeom prst="rect">
            <a:avLst/>
          </a:prstGeom>
          <a:solidFill>
            <a:srgbClr val="FFCC40">
              <a:alpha val="30196"/>
            </a:srgbClr>
          </a:solidFill>
          <a:ln w="38100">
            <a:solidFill>
              <a:srgbClr val="FFCC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template to record that letter has been sent to patient.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2B0717-F3F9-4F3E-A4C6-0B54B6686FF8}"/>
              </a:ext>
            </a:extLst>
          </p:cNvPr>
          <p:cNvSpPr/>
          <p:nvPr/>
        </p:nvSpPr>
        <p:spPr>
          <a:xfrm>
            <a:off x="8550224" y="3501213"/>
            <a:ext cx="3265900" cy="1469285"/>
          </a:xfrm>
          <a:prstGeom prst="rect">
            <a:avLst/>
          </a:prstGeom>
          <a:solidFill>
            <a:srgbClr val="007DC5">
              <a:alpha val="30196"/>
            </a:srgbClr>
          </a:solidFill>
          <a:ln w="38100">
            <a:solidFill>
              <a:srgbClr val="007DC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Use logs and template to record contact</a:t>
            </a:r>
          </a:p>
          <a:p>
            <a:pPr marL="3206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b="1" dirty="0">
                <a:solidFill>
                  <a:schemeClr val="tx1"/>
                </a:solidFill>
                <a:latin typeface="Calibri" panose="020F0502020204030204"/>
              </a:rPr>
              <a:t>Email logs with patient details deleted.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E33E51-2544-4EF2-A0C6-72656EB76B2A}"/>
              </a:ext>
            </a:extLst>
          </p:cNvPr>
          <p:cNvSpPr/>
          <p:nvPr/>
        </p:nvSpPr>
        <p:spPr>
          <a:xfrm>
            <a:off x="4888784" y="1894928"/>
            <a:ext cx="3284719" cy="1445200"/>
          </a:xfrm>
          <a:prstGeom prst="rect">
            <a:avLst/>
          </a:prstGeom>
          <a:solidFill>
            <a:srgbClr val="FFCC40">
              <a:alpha val="30196"/>
            </a:srgbClr>
          </a:solidFill>
          <a:ln w="38100">
            <a:solidFill>
              <a:srgbClr val="FFCC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out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read letters/texts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85FBB6-45EC-4DE8-9CE3-52AEF69C069F}"/>
              </a:ext>
            </a:extLst>
          </p:cNvPr>
          <p:cNvSpPr/>
          <p:nvPr/>
        </p:nvSpPr>
        <p:spPr>
          <a:xfrm>
            <a:off x="8550224" y="5179993"/>
            <a:ext cx="3265900" cy="1469285"/>
          </a:xfrm>
          <a:prstGeom prst="rect">
            <a:avLst/>
          </a:prstGeom>
          <a:solidFill>
            <a:srgbClr val="F58220">
              <a:alpha val="30196"/>
            </a:srgbClr>
          </a:solidFill>
          <a:ln w="38100">
            <a:solidFill>
              <a:srgbClr val="F5822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Kit ordered </a:t>
            </a:r>
          </a:p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b="1" dirty="0">
                <a:solidFill>
                  <a:schemeClr val="tx1"/>
                </a:solidFill>
                <a:latin typeface="Calibri" panose="020F0502020204030204"/>
              </a:rPr>
              <a:t>Bag of resources given to patient </a:t>
            </a:r>
          </a:p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b="1" noProof="0" dirty="0">
                <a:solidFill>
                  <a:schemeClr val="tx1"/>
                </a:solidFill>
                <a:latin typeface="Calibri" panose="020F0502020204030204"/>
              </a:rPr>
              <a:t>Patient &amp; champion evaluation</a:t>
            </a:r>
          </a:p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00" b="1" noProof="0" dirty="0">
              <a:solidFill>
                <a:schemeClr val="tx1"/>
              </a:solidFill>
              <a:latin typeface="Calibri" panose="020F0502020204030204"/>
            </a:endParaRPr>
          </a:p>
          <a:p>
            <a:pPr marL="265113" indent="-173038">
              <a:buFont typeface="+mj-lt"/>
              <a:buAutoNum type="arabicPeriod"/>
              <a:defRPr/>
            </a:pPr>
            <a:r>
              <a:rPr lang="en-GB" sz="1400" b="1" dirty="0">
                <a:solidFill>
                  <a:schemeClr val="tx1"/>
                </a:solidFill>
              </a:rPr>
              <a:t>Use log and template to update patient records</a:t>
            </a:r>
          </a:p>
          <a:p>
            <a:pPr marL="265113" indent="-173038">
              <a:buFont typeface="+mj-lt"/>
              <a:buAutoNum type="arabicPeriod"/>
              <a:defRPr/>
            </a:pPr>
            <a:endParaRPr lang="en-GB" sz="100" b="1" dirty="0">
              <a:solidFill>
                <a:schemeClr val="tx1"/>
              </a:solidFill>
            </a:endParaRPr>
          </a:p>
          <a:p>
            <a:pPr marL="265113" marR="0" lvl="0" indent="-173038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Email with</a:t>
            </a:r>
            <a:r>
              <a:rPr kumimoji="0" lang="en-GB" sz="1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 patient details deleted.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5EA507-8E20-450A-8DEF-4100ED180695}"/>
              </a:ext>
            </a:extLst>
          </p:cNvPr>
          <p:cNvSpPr/>
          <p:nvPr/>
        </p:nvSpPr>
        <p:spPr>
          <a:xfrm>
            <a:off x="4860672" y="5166862"/>
            <a:ext cx="3299757" cy="1488162"/>
          </a:xfrm>
          <a:prstGeom prst="rect">
            <a:avLst/>
          </a:prstGeom>
          <a:solidFill>
            <a:srgbClr val="F58220">
              <a:alpha val="30196"/>
            </a:srgbClr>
          </a:solidFill>
          <a:ln w="38100">
            <a:solidFill>
              <a:srgbClr val="F5822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noProof="0" dirty="0">
                <a:solidFill>
                  <a:schemeClr val="tx1"/>
                </a:solidFill>
                <a:latin typeface="Calibri" panose="020F0502020204030204"/>
              </a:rPr>
              <a:t>Telephone Consultation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DNAs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1C4936-3CB3-4CD7-A1BC-BF46A439B27E}"/>
              </a:ext>
            </a:extLst>
          </p:cNvPr>
          <p:cNvSpPr/>
          <p:nvPr/>
        </p:nvSpPr>
        <p:spPr>
          <a:xfrm>
            <a:off x="4871864" y="3501214"/>
            <a:ext cx="3299104" cy="1469287"/>
          </a:xfrm>
          <a:prstGeom prst="rect">
            <a:avLst/>
          </a:prstGeom>
          <a:solidFill>
            <a:srgbClr val="007DC5">
              <a:alpha val="30196"/>
            </a:srgbClr>
          </a:solidFill>
          <a:ln w="38100">
            <a:solidFill>
              <a:srgbClr val="007DC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079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Call up patients that letters have been sent to </a:t>
            </a:r>
          </a:p>
          <a:p>
            <a:pPr marL="3079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3079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Make </a:t>
            </a:r>
            <a:r>
              <a:rPr lang="en-GB" sz="1400" b="1" noProof="0" dirty="0">
                <a:solidFill>
                  <a:schemeClr val="tx1"/>
                </a:solidFill>
                <a:latin typeface="Calibri" panose="020F0502020204030204"/>
              </a:rPr>
              <a:t>15 min appointments </a:t>
            </a:r>
          </a:p>
          <a:p>
            <a:pPr marL="3079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00" b="1" noProof="0" dirty="0">
              <a:solidFill>
                <a:schemeClr val="tx1"/>
              </a:solidFill>
              <a:latin typeface="Calibri" panose="020F0502020204030204"/>
            </a:endParaRPr>
          </a:p>
          <a:p>
            <a:pPr marL="3079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2 attempts</a:t>
            </a:r>
            <a:r>
              <a:rPr kumimoji="0" lang="en-GB" sz="1400" b="1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 made.</a:t>
            </a:r>
          </a:p>
          <a:p>
            <a:pPr marL="3079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0" b="1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307975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b="1" baseline="0" noProof="0" dirty="0">
                <a:solidFill>
                  <a:schemeClr val="tx1"/>
                </a:solidFill>
                <a:latin typeface="Calibri" panose="020F0502020204030204"/>
              </a:rPr>
              <a:t>Text</a:t>
            </a:r>
            <a:r>
              <a:rPr lang="en-GB" sz="1400" b="1" noProof="0" dirty="0">
                <a:solidFill>
                  <a:schemeClr val="tx1"/>
                </a:solidFill>
                <a:latin typeface="Calibri" panose="020F0502020204030204"/>
              </a:rPr>
              <a:t> patients who don’t pick up to ring surgery to make appointment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59A6B6-63DA-4C20-BA39-4DFD13D96381}"/>
              </a:ext>
            </a:extLst>
          </p:cNvPr>
          <p:cNvSpPr/>
          <p:nvPr/>
        </p:nvSpPr>
        <p:spPr>
          <a:xfrm>
            <a:off x="1240029" y="1894929"/>
            <a:ext cx="3261872" cy="1428496"/>
          </a:xfrm>
          <a:prstGeom prst="rect">
            <a:avLst/>
          </a:prstGeom>
          <a:solidFill>
            <a:srgbClr val="FFCC40">
              <a:alpha val="30196"/>
            </a:srgbClr>
          </a:solidFill>
          <a:ln w="38100">
            <a:solidFill>
              <a:srgbClr val="FFCC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2075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 task</a:t>
            </a:r>
          </a:p>
          <a:p>
            <a:pPr marL="92075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Non Responder lists to send out letters to cohort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612E72-DDBD-49FB-A35C-671FBEFDC87B}"/>
              </a:ext>
            </a:extLst>
          </p:cNvPr>
          <p:cNvSpPr/>
          <p:nvPr/>
        </p:nvSpPr>
        <p:spPr>
          <a:xfrm>
            <a:off x="1230736" y="3501215"/>
            <a:ext cx="3261872" cy="1469286"/>
          </a:xfrm>
          <a:prstGeom prst="rect">
            <a:avLst/>
          </a:prstGeom>
          <a:solidFill>
            <a:srgbClr val="007DC5">
              <a:alpha val="30196"/>
            </a:srgbClr>
          </a:solidFill>
          <a:ln w="38100">
            <a:solidFill>
              <a:srgbClr val="007DC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2075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Champion checks to see if any appointments have been made</a:t>
            </a:r>
            <a:r>
              <a:rPr kumimoji="0" lang="en-GB" sz="1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/>
              </a:rPr>
              <a:t>u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sing NR list from previous</a:t>
            </a:r>
            <a:r>
              <a:rPr kumimoji="0" lang="en-GB" sz="1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 week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8BCDF5-075E-4B88-B337-2E03A665C9C3}"/>
              </a:ext>
            </a:extLst>
          </p:cNvPr>
          <p:cNvSpPr/>
          <p:nvPr/>
        </p:nvSpPr>
        <p:spPr>
          <a:xfrm>
            <a:off x="1242863" y="5166862"/>
            <a:ext cx="3261872" cy="1488162"/>
          </a:xfrm>
          <a:prstGeom prst="rect">
            <a:avLst/>
          </a:prstGeom>
          <a:solidFill>
            <a:srgbClr val="F58220">
              <a:alpha val="30196"/>
            </a:srgbClr>
          </a:solidFill>
          <a:ln w="38100">
            <a:solidFill>
              <a:srgbClr val="F5822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attends clinic</a:t>
            </a:r>
          </a:p>
        </p:txBody>
      </p:sp>
      <p:sp>
        <p:nvSpPr>
          <p:cNvPr id="18" name="Pentagon 28">
            <a:extLst>
              <a:ext uri="{FF2B5EF4-FFF2-40B4-BE49-F238E27FC236}">
                <a16:creationId xmlns:a16="http://schemas.microsoft.com/office/drawing/2014/main" id="{A8085D0C-1F71-45FF-A2D4-C9BB5CF8BC66}"/>
              </a:ext>
            </a:extLst>
          </p:cNvPr>
          <p:cNvSpPr/>
          <p:nvPr/>
        </p:nvSpPr>
        <p:spPr>
          <a:xfrm>
            <a:off x="177228" y="5410609"/>
            <a:ext cx="1164555" cy="1073073"/>
          </a:xfrm>
          <a:prstGeom prst="homePlate">
            <a:avLst/>
          </a:prstGeom>
          <a:solidFill>
            <a:srgbClr val="007DC5">
              <a:alpha val="3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Week Three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Full day</a:t>
            </a:r>
          </a:p>
        </p:txBody>
      </p:sp>
      <p:sp>
        <p:nvSpPr>
          <p:cNvPr id="19" name="Pentagon 27">
            <a:extLst>
              <a:ext uri="{FF2B5EF4-FFF2-40B4-BE49-F238E27FC236}">
                <a16:creationId xmlns:a16="http://schemas.microsoft.com/office/drawing/2014/main" id="{DD22663F-7CC8-4CB1-9696-2A89CD6B3F3E}"/>
              </a:ext>
            </a:extLst>
          </p:cNvPr>
          <p:cNvSpPr/>
          <p:nvPr/>
        </p:nvSpPr>
        <p:spPr>
          <a:xfrm>
            <a:off x="194775" y="3698150"/>
            <a:ext cx="1147008" cy="1073606"/>
          </a:xfrm>
          <a:prstGeom prst="homePlate">
            <a:avLst/>
          </a:prstGeom>
          <a:solidFill>
            <a:srgbClr val="007DC5">
              <a:alpha val="3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Week Two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½ day</a:t>
            </a:r>
          </a:p>
        </p:txBody>
      </p:sp>
      <p:sp>
        <p:nvSpPr>
          <p:cNvPr id="20" name="Pentagon 26">
            <a:extLst>
              <a:ext uri="{FF2B5EF4-FFF2-40B4-BE49-F238E27FC236}">
                <a16:creationId xmlns:a16="http://schemas.microsoft.com/office/drawing/2014/main" id="{1D5E2FD8-E373-4954-9409-343F512000E0}"/>
              </a:ext>
            </a:extLst>
          </p:cNvPr>
          <p:cNvSpPr/>
          <p:nvPr/>
        </p:nvSpPr>
        <p:spPr>
          <a:xfrm>
            <a:off x="202140" y="2110227"/>
            <a:ext cx="1139643" cy="1076877"/>
          </a:xfrm>
          <a:prstGeom prst="homePlate">
            <a:avLst/>
          </a:prstGeom>
          <a:solidFill>
            <a:srgbClr val="007DC5">
              <a:alpha val="3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Week One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½ day</a:t>
            </a:r>
          </a:p>
        </p:txBody>
      </p:sp>
      <p:sp>
        <p:nvSpPr>
          <p:cNvPr id="21" name="Right Arrow 37">
            <a:extLst>
              <a:ext uri="{FF2B5EF4-FFF2-40B4-BE49-F238E27FC236}">
                <a16:creationId xmlns:a16="http://schemas.microsoft.com/office/drawing/2014/main" id="{22C8A910-9AE9-4BB4-8F3F-09CDF09BB885}"/>
              </a:ext>
            </a:extLst>
          </p:cNvPr>
          <p:cNvSpPr/>
          <p:nvPr/>
        </p:nvSpPr>
        <p:spPr>
          <a:xfrm>
            <a:off x="8163036" y="2421127"/>
            <a:ext cx="368064" cy="392485"/>
          </a:xfrm>
          <a:prstGeom prst="rightArrow">
            <a:avLst/>
          </a:prstGeom>
          <a:solidFill>
            <a:srgbClr val="007DC5">
              <a:alpha val="69804"/>
            </a:srgbClr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Right Arrow 43">
            <a:extLst>
              <a:ext uri="{FF2B5EF4-FFF2-40B4-BE49-F238E27FC236}">
                <a16:creationId xmlns:a16="http://schemas.microsoft.com/office/drawing/2014/main" id="{323FC1A8-D486-464A-B487-0F858C44729B}"/>
              </a:ext>
            </a:extLst>
          </p:cNvPr>
          <p:cNvSpPr/>
          <p:nvPr/>
        </p:nvSpPr>
        <p:spPr>
          <a:xfrm>
            <a:off x="4510253" y="2417358"/>
            <a:ext cx="368064" cy="392485"/>
          </a:xfrm>
          <a:prstGeom prst="rightArrow">
            <a:avLst/>
          </a:prstGeom>
          <a:solidFill>
            <a:srgbClr val="007DC5">
              <a:alpha val="69804"/>
            </a:srgbClr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3" name="Right Arrow 44">
            <a:extLst>
              <a:ext uri="{FF2B5EF4-FFF2-40B4-BE49-F238E27FC236}">
                <a16:creationId xmlns:a16="http://schemas.microsoft.com/office/drawing/2014/main" id="{DA62816F-6F72-4608-98BA-04D0A4F5DCB2}"/>
              </a:ext>
            </a:extLst>
          </p:cNvPr>
          <p:cNvSpPr/>
          <p:nvPr/>
        </p:nvSpPr>
        <p:spPr>
          <a:xfrm>
            <a:off x="4492608" y="4042946"/>
            <a:ext cx="368064" cy="392485"/>
          </a:xfrm>
          <a:prstGeom prst="rightArrow">
            <a:avLst/>
          </a:prstGeom>
          <a:solidFill>
            <a:srgbClr val="007DC5">
              <a:alpha val="69804"/>
            </a:srgbClr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Right Arrow 45">
            <a:extLst>
              <a:ext uri="{FF2B5EF4-FFF2-40B4-BE49-F238E27FC236}">
                <a16:creationId xmlns:a16="http://schemas.microsoft.com/office/drawing/2014/main" id="{052C927F-8BAD-44B2-B465-6474E42AC3D2}"/>
              </a:ext>
            </a:extLst>
          </p:cNvPr>
          <p:cNvSpPr/>
          <p:nvPr/>
        </p:nvSpPr>
        <p:spPr>
          <a:xfrm>
            <a:off x="8163036" y="4042946"/>
            <a:ext cx="368064" cy="392485"/>
          </a:xfrm>
          <a:prstGeom prst="rightArrow">
            <a:avLst/>
          </a:prstGeom>
          <a:solidFill>
            <a:srgbClr val="007DC5">
              <a:alpha val="69804"/>
            </a:srgbClr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Right Arrow 46">
            <a:extLst>
              <a:ext uri="{FF2B5EF4-FFF2-40B4-BE49-F238E27FC236}">
                <a16:creationId xmlns:a16="http://schemas.microsoft.com/office/drawing/2014/main" id="{79AC95C8-76A5-4BA6-9BD9-D1FB693E149A}"/>
              </a:ext>
            </a:extLst>
          </p:cNvPr>
          <p:cNvSpPr/>
          <p:nvPr/>
        </p:nvSpPr>
        <p:spPr>
          <a:xfrm>
            <a:off x="4503394" y="5750902"/>
            <a:ext cx="368064" cy="392485"/>
          </a:xfrm>
          <a:prstGeom prst="rightArrow">
            <a:avLst/>
          </a:prstGeom>
          <a:solidFill>
            <a:srgbClr val="007DC5">
              <a:alpha val="69804"/>
            </a:srgbClr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6" name="Right Arrow 47">
            <a:extLst>
              <a:ext uri="{FF2B5EF4-FFF2-40B4-BE49-F238E27FC236}">
                <a16:creationId xmlns:a16="http://schemas.microsoft.com/office/drawing/2014/main" id="{7F7725F0-B8CA-4358-BA8F-08CD624FBE0D}"/>
              </a:ext>
            </a:extLst>
          </p:cNvPr>
          <p:cNvSpPr/>
          <p:nvPr/>
        </p:nvSpPr>
        <p:spPr>
          <a:xfrm>
            <a:off x="8148302" y="5729037"/>
            <a:ext cx="368064" cy="392485"/>
          </a:xfrm>
          <a:prstGeom prst="rightArrow">
            <a:avLst/>
          </a:prstGeom>
          <a:solidFill>
            <a:srgbClr val="007DC5">
              <a:alpha val="69804"/>
            </a:srgbClr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227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1E7B8-0DCE-4D82-BF74-D38F43FA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DC5"/>
                </a:solidFill>
                <a:latin typeface="Helvetica (Headings)"/>
              </a:rPr>
              <a:t>Results:</a:t>
            </a:r>
          </a:p>
        </p:txBody>
      </p:sp>
      <p:pic>
        <p:nvPicPr>
          <p:cNvPr id="4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F2736E53-85F4-42D6-BF48-2C8DD2E30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453" y="5464434"/>
            <a:ext cx="3746547" cy="1393566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457132"/>
              </p:ext>
            </p:extLst>
          </p:nvPr>
        </p:nvGraphicFramePr>
        <p:xfrm>
          <a:off x="427383" y="1719466"/>
          <a:ext cx="11318476" cy="233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413">
                  <a:extLst>
                    <a:ext uri="{9D8B030D-6E8A-4147-A177-3AD203B41FA5}">
                      <a16:colId xmlns:a16="http://schemas.microsoft.com/office/drawing/2014/main" val="1657697008"/>
                    </a:ext>
                  </a:extLst>
                </a:gridCol>
                <a:gridCol w="1886413">
                  <a:extLst>
                    <a:ext uri="{9D8B030D-6E8A-4147-A177-3AD203B41FA5}">
                      <a16:colId xmlns:a16="http://schemas.microsoft.com/office/drawing/2014/main" val="2939841028"/>
                    </a:ext>
                  </a:extLst>
                </a:gridCol>
                <a:gridCol w="2262544">
                  <a:extLst>
                    <a:ext uri="{9D8B030D-6E8A-4147-A177-3AD203B41FA5}">
                      <a16:colId xmlns:a16="http://schemas.microsoft.com/office/drawing/2014/main" val="919848394"/>
                    </a:ext>
                  </a:extLst>
                </a:gridCol>
                <a:gridCol w="1510280">
                  <a:extLst>
                    <a:ext uri="{9D8B030D-6E8A-4147-A177-3AD203B41FA5}">
                      <a16:colId xmlns:a16="http://schemas.microsoft.com/office/drawing/2014/main" val="4234515713"/>
                    </a:ext>
                  </a:extLst>
                </a:gridCol>
                <a:gridCol w="1886413">
                  <a:extLst>
                    <a:ext uri="{9D8B030D-6E8A-4147-A177-3AD203B41FA5}">
                      <a16:colId xmlns:a16="http://schemas.microsoft.com/office/drawing/2014/main" val="4082685007"/>
                    </a:ext>
                  </a:extLst>
                </a:gridCol>
                <a:gridCol w="1886413">
                  <a:extLst>
                    <a:ext uri="{9D8B030D-6E8A-4147-A177-3AD203B41FA5}">
                      <a16:colId xmlns:a16="http://schemas.microsoft.com/office/drawing/2014/main" val="1622051693"/>
                    </a:ext>
                  </a:extLst>
                </a:gridCol>
              </a:tblGrid>
              <a:tr h="105148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Surgeries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 No. of non responders contacted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No.</a:t>
                      </a:r>
                      <a:r>
                        <a:rPr lang="en-GB" baseline="0" dirty="0">
                          <a:latin typeface="Helvetica (Headings)"/>
                        </a:rPr>
                        <a:t> of successful telephone Interventions</a:t>
                      </a:r>
                      <a:endParaRPr lang="en-GB" dirty="0">
                        <a:latin typeface="Helvetica (Headings)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Numbers seen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No. of kits ordered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No.</a:t>
                      </a:r>
                      <a:r>
                        <a:rPr lang="en-GB" baseline="0" dirty="0">
                          <a:latin typeface="Helvetica (Headings)"/>
                        </a:rPr>
                        <a:t> </a:t>
                      </a:r>
                      <a:r>
                        <a:rPr lang="en-GB" dirty="0">
                          <a:latin typeface="Helvetica (Headings)"/>
                        </a:rPr>
                        <a:t>of</a:t>
                      </a:r>
                      <a:r>
                        <a:rPr lang="en-GB" baseline="0" dirty="0">
                          <a:latin typeface="Helvetica (Headings)"/>
                        </a:rPr>
                        <a:t> kits completed</a:t>
                      </a:r>
                      <a:endParaRPr lang="en-GB" dirty="0">
                        <a:latin typeface="Helvetica (Headings)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45205"/>
                  </a:ext>
                </a:extLst>
              </a:tr>
              <a:tr h="42643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 (Headings)"/>
                        </a:rPr>
                        <a:t>Practice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Helvetica (Headings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Helvetica (Headings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Helvetica (Headings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Helvetica (Headings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Helvetica (Headings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70262"/>
                  </a:ext>
                </a:extLst>
              </a:tr>
              <a:tr h="42643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 (Headings)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 (Headings)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775138"/>
                  </a:ext>
                </a:extLst>
              </a:tr>
              <a:tr h="42643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 (Headings)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>
                          <a:latin typeface="Helvetica (Headings)"/>
                        </a:rPr>
                        <a:t>12</a:t>
                      </a:r>
                      <a:endParaRPr lang="en-GB" b="1" dirty="0">
                        <a:latin typeface="Helvetica (Headings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 (Headings)"/>
                        </a:rPr>
                        <a:t>13</a:t>
                      </a:r>
                      <a:r>
                        <a:rPr lang="en-GB" baseline="0" dirty="0">
                          <a:latin typeface="Helvetica (Headings)"/>
                        </a:rPr>
                        <a:t> week wait</a:t>
                      </a:r>
                      <a:endParaRPr lang="en-GB" dirty="0">
                        <a:latin typeface="Helvetica (Headings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7724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07774" y="4415383"/>
            <a:ext cx="887369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DC5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Helvetica (Headings)"/>
              </a:rPr>
              <a:t>Telephone Interventions best suited</a:t>
            </a:r>
          </a:p>
          <a:p>
            <a:pPr marL="285750" indent="-285750">
              <a:buClr>
                <a:srgbClr val="007DC5"/>
              </a:buClr>
              <a:buFont typeface="Arial" panose="020B0604020202020204" pitchFamily="34" charset="0"/>
              <a:buChar char="•"/>
            </a:pPr>
            <a:endParaRPr lang="en-GB" sz="500" dirty="0">
              <a:latin typeface="Helvetica (Headings)"/>
            </a:endParaRPr>
          </a:p>
          <a:p>
            <a:pPr marL="285750" indent="-285750">
              <a:buClr>
                <a:srgbClr val="007DC5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Helvetica (Headings)"/>
              </a:rPr>
              <a:t>Lack of Awareness evident</a:t>
            </a:r>
          </a:p>
          <a:p>
            <a:pPr marL="285750" indent="-285750">
              <a:buClr>
                <a:srgbClr val="007DC5"/>
              </a:buClr>
              <a:buFont typeface="Arial" panose="020B0604020202020204" pitchFamily="34" charset="0"/>
              <a:buChar char="•"/>
            </a:pPr>
            <a:endParaRPr lang="en-GB" sz="500" dirty="0">
              <a:latin typeface="Helvetica (Headings)"/>
            </a:endParaRPr>
          </a:p>
          <a:p>
            <a:pPr marL="285750" indent="-285750">
              <a:buClr>
                <a:srgbClr val="007DC5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Helvetica (Headings)"/>
              </a:rPr>
              <a:t>Bilingual conversation felt personalised</a:t>
            </a:r>
          </a:p>
          <a:p>
            <a:pPr marL="285750" indent="-285750">
              <a:buClr>
                <a:srgbClr val="007DC5"/>
              </a:buClr>
              <a:buFont typeface="Arial" panose="020B0604020202020204" pitchFamily="34" charset="0"/>
              <a:buChar char="•"/>
            </a:pPr>
            <a:endParaRPr lang="en-GB" sz="500" dirty="0">
              <a:latin typeface="Helvetica (Headings)"/>
            </a:endParaRPr>
          </a:p>
          <a:p>
            <a:pPr marL="285750" indent="-285750">
              <a:buClr>
                <a:srgbClr val="007DC5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Helvetica (Headings)"/>
              </a:rPr>
              <a:t>Second cohort more confident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0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D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CD2F71-DFD4-4D13-9FD8-99AA18FC2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060" y="1540925"/>
            <a:ext cx="7052467" cy="34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6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ncer Wise Leeds PowerPoint" id="{6D66C02F-5A2A-4511-A2AA-FBB348CD9C59}" vid="{DED523C2-4549-45B2-9384-B5989A5CA01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YCR">
    <a:dk1>
      <a:srgbClr val="00A3C9"/>
    </a:dk1>
    <a:lt1>
      <a:srgbClr val="FFFFFF"/>
    </a:lt1>
    <a:dk2>
      <a:srgbClr val="FFFFFF"/>
    </a:dk2>
    <a:lt2>
      <a:srgbClr val="FFFFFF"/>
    </a:lt2>
    <a:accent1>
      <a:srgbClr val="00A3C9"/>
    </a:accent1>
    <a:accent2>
      <a:srgbClr val="DA267B"/>
    </a:accent2>
    <a:accent3>
      <a:srgbClr val="B2D235"/>
    </a:accent3>
    <a:accent4>
      <a:srgbClr val="FCAF17"/>
    </a:accent4>
    <a:accent5>
      <a:srgbClr val="DA267B"/>
    </a:accent5>
    <a:accent6>
      <a:srgbClr val="00A3C9"/>
    </a:accent6>
    <a:hlink>
      <a:srgbClr val="00A3C9"/>
    </a:hlink>
    <a:folHlink>
      <a:srgbClr val="DA267B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6571EC67EDE44985E6D0CC3B0BDA9" ma:contentTypeVersion="17" ma:contentTypeDescription="Create a new document." ma:contentTypeScope="" ma:versionID="5518c9bea1a3c8fe2d011ac58e91bb98">
  <xsd:schema xmlns:xsd="http://www.w3.org/2001/XMLSchema" xmlns:xs="http://www.w3.org/2001/XMLSchema" xmlns:p="http://schemas.microsoft.com/office/2006/metadata/properties" xmlns:ns1="http://schemas.microsoft.com/sharepoint/v3" xmlns:ns2="98453f7d-33ba-4bba-81a2-a040b7a8987f" xmlns:ns3="435440a9-b756-4f02-8397-23bac2d0f8eb" targetNamespace="http://schemas.microsoft.com/office/2006/metadata/properties" ma:root="true" ma:fieldsID="f061c47fc2f4dc29a95e303e2ebcbff7" ns1:_="" ns2:_="" ns3:_="">
    <xsd:import namespace="http://schemas.microsoft.com/sharepoint/v3"/>
    <xsd:import namespace="98453f7d-33ba-4bba-81a2-a040b7a8987f"/>
    <xsd:import namespace="435440a9-b756-4f02-8397-23bac2d0f8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53f7d-33ba-4bba-81a2-a040b7a89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440a9-b756-4f02-8397-23bac2d0f8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37b2758-3879-4f43-bffb-aae062e1be55}" ma:internalName="TaxCatchAll" ma:showField="CatchAllData" ma:web="435440a9-b756-4f02-8397-23bac2d0f8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435440a9-b756-4f02-8397-23bac2d0f8eb" xsi:nil="true"/>
    <lcf76f155ced4ddcb4097134ff3c332f xmlns="98453f7d-33ba-4bba-81a2-a040b7a898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62C4E6-F3C6-4FBA-AC42-E21F44D7240E}"/>
</file>

<file path=customXml/itemProps2.xml><?xml version="1.0" encoding="utf-8"?>
<ds:datastoreItem xmlns:ds="http://schemas.openxmlformats.org/officeDocument/2006/customXml" ds:itemID="{EEFF2FF8-C656-477E-B9E6-AE68633BD03C}"/>
</file>

<file path=customXml/itemProps3.xml><?xml version="1.0" encoding="utf-8"?>
<ds:datastoreItem xmlns:ds="http://schemas.openxmlformats.org/officeDocument/2006/customXml" ds:itemID="{32FE0924-25A8-493D-9CD5-DB9DE206FCB4}"/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411</Words>
  <Application>Microsoft Office PowerPoint</Application>
  <PresentationFormat>Widescreen</PresentationFormat>
  <Paragraphs>93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Helvetica (Headings)</vt:lpstr>
      <vt:lpstr>Source Sans Pro SemiBold</vt:lpstr>
      <vt:lpstr>Office Theme</vt:lpstr>
      <vt:lpstr>1_Office Theme</vt:lpstr>
      <vt:lpstr>Call For A Kit Clinic Pilot  </vt:lpstr>
      <vt:lpstr>Call for Kit Model </vt:lpstr>
      <vt:lpstr>Results:</vt:lpstr>
      <vt:lpstr>Why we are doing the pilot? </vt:lpstr>
      <vt:lpstr>PowerPoint Presentation</vt:lpstr>
      <vt:lpstr>Results: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</dc:title>
  <dc:creator>Russell, Joe</dc:creator>
  <cp:lastModifiedBy>Zobi Barok</cp:lastModifiedBy>
  <cp:revision>25</cp:revision>
  <dcterms:created xsi:type="dcterms:W3CDTF">2021-10-14T14:01:06Z</dcterms:created>
  <dcterms:modified xsi:type="dcterms:W3CDTF">2022-05-11T14:56:27Z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0x0101004786571EC67EDE44985E6D0CC3B0BDA9</vt:lpwstr>
  </property>
</Properties>
</file>