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63" r:id="rId5"/>
    <p:sldMasterId id="2147483674" r:id="rId6"/>
    <p:sldMasterId id="2147483685" r:id="rId7"/>
    <p:sldMasterId id="2147483687" r:id="rId8"/>
    <p:sldMasterId id="2147483698" r:id="rId9"/>
  </p:sldMasterIdLst>
  <p:sldIdLst>
    <p:sldId id="287" r:id="rId10"/>
    <p:sldId id="274" r:id="rId11"/>
    <p:sldId id="276" r:id="rId12"/>
    <p:sldId id="277" r:id="rId13"/>
    <p:sldId id="279" r:id="rId14"/>
    <p:sldId id="278" r:id="rId15"/>
    <p:sldId id="280" r:id="rId16"/>
    <p:sldId id="281" r:id="rId17"/>
    <p:sldId id="282" r:id="rId18"/>
    <p:sldId id="284" r:id="rId19"/>
    <p:sldId id="285" r:id="rId20"/>
    <p:sldId id="286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6826E7-3CF2-D14E-90A4-C1E31EBF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62241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1D7AE3-8965-4AC7-83AC-E7C5DA964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00600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91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41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21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7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99264-09CA-4F50-9EDD-AAF724D59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91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582023-C8FA-5749-B193-E37CB6701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92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9216CF-C375-4143-A227-45E1AA582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8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14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8E8EECD-5142-B245-A5F5-CB36F4E0B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74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3DA06-3A8F-4C8C-8611-48952CF80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4254897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ACE3E7-9324-40F8-87A6-8787A794C6B0}"/>
              </a:ext>
            </a:extLst>
          </p:cNvPr>
          <p:cNvGrpSpPr/>
          <p:nvPr userDrawn="1"/>
        </p:nvGrpSpPr>
        <p:grpSpPr>
          <a:xfrm>
            <a:off x="2381341" y="2007968"/>
            <a:ext cx="7429317" cy="2842063"/>
            <a:chOff x="2416718" y="1880148"/>
            <a:chExt cx="7429317" cy="2842063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B77994B9-50CD-41DD-BC3E-C99C9C0BC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416718" y="1880148"/>
              <a:ext cx="2842063" cy="28420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CEC06D-349E-4419-9337-452AC59022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8616" t="22943" b="16206"/>
            <a:stretch/>
          </p:blipFill>
          <p:spPr>
            <a:xfrm>
              <a:off x="5223631" y="2286325"/>
              <a:ext cx="4622404" cy="2285350"/>
            </a:xfrm>
            <a:prstGeom prst="rect">
              <a:avLst/>
            </a:prstGeom>
          </p:spPr>
        </p:pic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AF98FD-C8AB-4829-BC8D-9C03DB81B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51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68381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A6826E7-3CF2-D14E-90A4-C1E31EBF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624880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58B4B-D721-4761-87EC-0C0EE69D9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09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DB35D-0A06-1E47-8287-7B20E164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521" y="2553368"/>
            <a:ext cx="4531591" cy="13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28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6AA81-B044-4837-A778-D965385EE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931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CCF9-ADFB-4F27-B801-DF07DCF02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0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EE125F7-DEE9-4123-8250-1113F4E05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306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719D0F-54DC-4310-BA1A-D80716C94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5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95267B-3360-40AF-A803-930959D64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9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BDB35D-0A06-1E47-8287-7B20E164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521" y="2553368"/>
            <a:ext cx="4531591" cy="13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4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A1C184-1061-427D-A38C-46F3B938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80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081A41-5A1A-4F9F-889E-A513700F4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277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997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153C-5325-7242-841A-9E3C9F5ED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80250-1191-3344-ADA1-6AF2C6A37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F069DB-8681-2747-9A9A-B157281A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0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31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D3D46A-5F44-1A48-956D-F2B9BDD1E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60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5899264-09CA-4F50-9EDD-AAF724D596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94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A582023-C8FA-5749-B193-E37CB6701C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644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9216CF-C375-4143-A227-45E1AA582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65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96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Today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22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Click to edit Master text styles</a:t>
            </a:r>
            <a:endParaRPr lang="en-US"/>
          </a:p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9F0C-830E-4473-9D1A-3CA30CB0A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387910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4D41-BEAC-084D-B9EA-046B893C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9D1CC3-548D-BA46-95AA-B555EFF86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D5E6D-5E08-6B48-AEE3-FE4E95ECE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8E8EECD-5142-B245-A5F5-CB36F4E0B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85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ACE3E7-9324-40F8-87A6-8787A794C6B0}"/>
              </a:ext>
            </a:extLst>
          </p:cNvPr>
          <p:cNvGrpSpPr/>
          <p:nvPr userDrawn="1"/>
        </p:nvGrpSpPr>
        <p:grpSpPr>
          <a:xfrm>
            <a:off x="2381341" y="2007968"/>
            <a:ext cx="7429317" cy="2842063"/>
            <a:chOff x="2416718" y="1880148"/>
            <a:chExt cx="7429317" cy="2842063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B77994B9-50CD-41DD-BC3E-C99C9C0BC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416718" y="1880148"/>
              <a:ext cx="2842063" cy="284206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CEC06D-349E-4419-9337-452AC59022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8616" t="22943" b="16206"/>
            <a:stretch/>
          </p:blipFill>
          <p:spPr>
            <a:xfrm>
              <a:off x="5223631" y="2286325"/>
              <a:ext cx="4622404" cy="2285350"/>
            </a:xfrm>
            <a:prstGeom prst="rect">
              <a:avLst/>
            </a:prstGeom>
          </p:spPr>
        </p:pic>
      </p:grp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AF98FD-C8AB-4829-BC8D-9C03DB81B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35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D1FB4-37A2-3345-AD03-C018936F00C5}"/>
              </a:ext>
            </a:extLst>
          </p:cNvPr>
          <p:cNvSpPr/>
          <p:nvPr userDrawn="1"/>
        </p:nvSpPr>
        <p:spPr>
          <a:xfrm>
            <a:off x="4014652" y="3857897"/>
            <a:ext cx="8307979" cy="3082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4293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CC88-9647-DF4B-9E3E-F606845F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486DF-1534-674D-B0A5-D3070860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ACD73-F600-4E41-B966-34A2D6606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28427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8E-C8AD-924A-9227-38207CA5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0112-7395-F149-85FA-B2C599633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4DB49-4CDA-0C4A-B660-CA4D14282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5BE8F8-444F-49F2-B1F3-C4F7992A59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53795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5D9C-0723-7D44-AD26-BA11FA31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CB6B1-168B-1B4D-B2B3-5BDF03EAC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4CD2E-DD83-6343-853E-8633503AD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AD562-6883-2D48-942E-976C06ED7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294966-D373-2E49-BFB7-3F209CE08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80C7A6-8295-473E-83EF-882AADA546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58247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9BB53-488D-E44F-BE91-CDCC7BC2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94163C-42C3-4E64-B7F2-EB4A2CE99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89812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7F44-26ED-854C-8444-91DBEF216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F5B33-B1A5-364F-B5CF-67A7ECA3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D4A4D-E791-9547-85F3-1C4A245C9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598C509-BA84-AC44-B5E2-201185CE9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43524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B7C22-9A69-954F-8661-67848CEF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8856" y="2134049"/>
            <a:ext cx="5054291" cy="24379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56DD-9AD2-BB4C-8609-D8B91510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7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728CF0F5-54FE-4DD6-A288-CCF028F3D9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117" y="5327913"/>
            <a:ext cx="3746547" cy="13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8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1C580E-206D-4BDC-949C-7D776E3E4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11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B9FE8DC4-2FAC-4805-9A79-80B69EB1519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453" y="5327913"/>
            <a:ext cx="3746547" cy="13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11BEAB-B344-5546-B341-AE1A259D0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31B9F9A-9C9E-488E-A4E9-7B4864067A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20635" y="5607461"/>
            <a:ext cx="1162456" cy="1162456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BF99199-C8F6-4AFB-AC38-34B274C917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83091" y="5695544"/>
            <a:ext cx="1728378" cy="9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2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2B7C22-9A69-954F-8661-67848CEF6C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68856" y="2134049"/>
            <a:ext cx="5054291" cy="243795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C56DD-9AD2-BB4C-8609-D8B915102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GB" altLang="en-US" sz="600" dirty="0"/>
              <a:t>Yorkshire Cancer Research. Registered Charity 516898. All rights Reserved.</a:t>
            </a:r>
            <a:endParaRPr lang="en-US" sz="6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FF7E23D-084B-425C-9EFD-C61C8ABAF2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2686" y="5165228"/>
            <a:ext cx="1692772" cy="16927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B4715A-80A6-49FD-8D2B-766439365DB0}"/>
              </a:ext>
            </a:extLst>
          </p:cNvPr>
          <p:cNvGrpSpPr/>
          <p:nvPr userDrawn="1"/>
        </p:nvGrpSpPr>
        <p:grpSpPr>
          <a:xfrm>
            <a:off x="4912241" y="3901432"/>
            <a:ext cx="7279759" cy="3002674"/>
            <a:chOff x="4922874" y="3944680"/>
            <a:chExt cx="7279759" cy="3002674"/>
          </a:xfrm>
        </p:grpSpPr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717B383-78A6-4B1A-B263-984615164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8" t="67689"/>
            <a:stretch/>
          </p:blipFill>
          <p:spPr>
            <a:xfrm>
              <a:off x="4922874" y="3944680"/>
              <a:ext cx="7279759" cy="3002674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7EB0874F-C12D-4940-8D73-178714386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0567" y="5646200"/>
              <a:ext cx="2053750" cy="1171962"/>
            </a:xfrm>
            <a:prstGeom prst="rect">
              <a:avLst/>
            </a:prstGeom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572E0CCC-33F3-41C9-9AF0-0A4DE3683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191" t="7218" r="7642" b="7217"/>
            <a:stretch/>
          </p:blipFill>
          <p:spPr>
            <a:xfrm>
              <a:off x="8240233" y="5603968"/>
              <a:ext cx="1265274" cy="1256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87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1B4F2F-A0BF-4EB1-A825-50C254D2B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Yorkshire Cancer Research. Registered Charity 516898. All rights Reserved.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AEA491-F7E4-48EA-8300-46CE520D1F8C}"/>
              </a:ext>
            </a:extLst>
          </p:cNvPr>
          <p:cNvGrpSpPr/>
          <p:nvPr userDrawn="1"/>
        </p:nvGrpSpPr>
        <p:grpSpPr>
          <a:xfrm>
            <a:off x="4912241" y="3901432"/>
            <a:ext cx="7279759" cy="3002674"/>
            <a:chOff x="4922874" y="3944680"/>
            <a:chExt cx="7279759" cy="3002674"/>
          </a:xfrm>
        </p:grpSpPr>
        <p:pic>
          <p:nvPicPr>
            <p:cNvPr id="11" name="Picture 1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EF56563-7B46-4B0F-AD8B-A2B337960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8" t="67689"/>
            <a:stretch/>
          </p:blipFill>
          <p:spPr>
            <a:xfrm>
              <a:off x="4922874" y="3944680"/>
              <a:ext cx="7279759" cy="3002674"/>
            </a:xfrm>
            <a:prstGeom prst="rect">
              <a:avLst/>
            </a:prstGeom>
          </p:spPr>
        </p:pic>
        <p:pic>
          <p:nvPicPr>
            <p:cNvPr id="12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2F054588-FA7E-4E91-B1BF-3345267F3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90567" y="5646200"/>
              <a:ext cx="2053750" cy="1171962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5E7439B2-C604-492E-8D27-DBFBB1C4E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6191" t="7218" r="7642" b="7217"/>
            <a:stretch/>
          </p:blipFill>
          <p:spPr>
            <a:xfrm>
              <a:off x="8240233" y="5603968"/>
              <a:ext cx="1265274" cy="1256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782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BDEFE5-35D4-454F-8D96-5350274E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C03092-0EA2-F346-B7B2-EBC7B09A2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11BEAB-B344-5546-B341-AE1A259D0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757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en-US" sz="600" dirty="0">
                <a:solidFill>
                  <a:srgbClr val="3D312E"/>
                </a:solidFill>
              </a:rPr>
              <a:t>Yorkshire Cancer Research. Registered Charity 516898. All rights Reserved.</a:t>
            </a:r>
            <a:endParaRPr lang="en-US" sz="600" dirty="0">
              <a:solidFill>
                <a:srgbClr val="3D312E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31B9F9A-9C9E-488E-A4E9-7B4864067A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06385" y="5237700"/>
            <a:ext cx="1620300" cy="16203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BF99199-C8F6-4AFB-AC38-34B274C917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689477" y="5413866"/>
            <a:ext cx="2221992" cy="12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F58B-398D-4379-AEF9-7F32C159C3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Barriers to cervical screening for 'first timers' (patients aged 25 – 29)</a:t>
            </a:r>
            <a:endParaRPr lang="en-GB" sz="4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A698C-9D22-44FA-9E5B-DDF7AA3204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Kenyetta Cohen – Cancer Screening and Awareness Coordinator</a:t>
            </a:r>
          </a:p>
          <a:p>
            <a:r>
              <a:rPr lang="en-GB" dirty="0"/>
              <a:t>Cancer Wise Leeds</a:t>
            </a:r>
          </a:p>
          <a:p>
            <a:endParaRPr lang="en-GB" dirty="0"/>
          </a:p>
        </p:txBody>
      </p:sp>
      <p:pic>
        <p:nvPicPr>
          <p:cNvPr id="5" name="Picture 13" descr="LCA2 Logo-300 Small Colour 1">
            <a:extLst>
              <a:ext uri="{FF2B5EF4-FFF2-40B4-BE49-F238E27FC236}">
                <a16:creationId xmlns:a16="http://schemas.microsoft.com/office/drawing/2014/main" id="{F9A96115-23E5-48E2-A1BB-59955D8CC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18" y="6035286"/>
            <a:ext cx="1555039" cy="51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DF9310-2C75-410D-B11D-02D5C14432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5735" y="240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95854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255"/>
            <a:ext cx="10515600" cy="824214"/>
          </a:xfrm>
          <a:ln w="25400">
            <a:solidFill>
              <a:schemeClr val="tx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There are multiple reasons why women and people with a cervix aged 24 – 29 do not attend cervical screening.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24B7D3-CDF3-46EF-962F-1671916A3C78}"/>
              </a:ext>
            </a:extLst>
          </p:cNvPr>
          <p:cNvSpPr txBox="1">
            <a:spLocks/>
          </p:cNvSpPr>
          <p:nvPr/>
        </p:nvSpPr>
        <p:spPr>
          <a:xfrm>
            <a:off x="838200" y="2795052"/>
            <a:ext cx="10515600" cy="106162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From the focus groups it is evident that  more awareness is needed to help people understand what will happen at screening, but also to normalise screening and reduce stigma.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42E5CE-299D-4189-9C3D-D2683F5B1990}"/>
              </a:ext>
            </a:extLst>
          </p:cNvPr>
          <p:cNvSpPr txBox="1">
            <a:spLocks/>
          </p:cNvSpPr>
          <p:nvPr/>
        </p:nvSpPr>
        <p:spPr>
          <a:xfrm>
            <a:off x="838200" y="4212364"/>
            <a:ext cx="10515600" cy="824215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To do this targeted communications will be developed within timeframe of the Cancer Wise Leeds programme.</a:t>
            </a:r>
          </a:p>
        </p:txBody>
      </p:sp>
      <p:pic>
        <p:nvPicPr>
          <p:cNvPr id="8" name="Picture 13" descr="LCA2 Logo-300 Small Colour 1">
            <a:extLst>
              <a:ext uri="{FF2B5EF4-FFF2-40B4-BE49-F238E27FC236}">
                <a16:creationId xmlns:a16="http://schemas.microsoft.com/office/drawing/2014/main" id="{259F1270-BF11-48A2-9A41-C1E568B8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de 10">
            <a:hlinkClick r:id="" action="ppaction://media"/>
            <a:extLst>
              <a:ext uri="{FF2B5EF4-FFF2-40B4-BE49-F238E27FC236}">
                <a16:creationId xmlns:a16="http://schemas.microsoft.com/office/drawing/2014/main" id="{AB30D999-BAFB-48A1-8E88-2E5940CDA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65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2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737082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Next Steps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42C3A6C1-1DD9-47B0-A793-A018BC420321}"/>
              </a:ext>
            </a:extLst>
          </p:cNvPr>
          <p:cNvSpPr/>
          <p:nvPr/>
        </p:nvSpPr>
        <p:spPr>
          <a:xfrm>
            <a:off x="395941" y="3395738"/>
            <a:ext cx="3286768" cy="2541167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1" dirty="0">
              <a:solidFill>
                <a:schemeClr val="tx2"/>
              </a:solidFill>
            </a:endParaRPr>
          </a:p>
          <a:p>
            <a:endParaRPr lang="en-GB" b="1" dirty="0">
              <a:solidFill>
                <a:schemeClr val="tx2"/>
              </a:solidFill>
            </a:endParaRPr>
          </a:p>
          <a:p>
            <a:endParaRPr lang="en-GB" b="1" dirty="0">
              <a:solidFill>
                <a:schemeClr val="tx2"/>
              </a:solidFill>
            </a:endParaRPr>
          </a:p>
          <a:p>
            <a:r>
              <a:rPr lang="en-GB" b="1" dirty="0">
                <a:solidFill>
                  <a:schemeClr val="tx2"/>
                </a:solidFill>
              </a:rPr>
              <a:t>CWL</a:t>
            </a:r>
            <a:r>
              <a:rPr lang="en-GB" dirty="0">
                <a:solidFill>
                  <a:schemeClr val="tx2"/>
                </a:solidFill>
              </a:rPr>
              <a:t> have produced videos explaining what happens at a cervical screening, in English, Polish &amp; Urdu.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pPr fontAlgn="base"/>
            <a:r>
              <a:rPr lang="en-GB" b="1" dirty="0">
                <a:solidFill>
                  <a:schemeClr val="tx2"/>
                </a:solidFill>
              </a:rPr>
              <a:t>CWL</a:t>
            </a:r>
            <a:r>
              <a:rPr lang="en-GB" dirty="0">
                <a:solidFill>
                  <a:schemeClr val="tx2"/>
                </a:solidFill>
              </a:rPr>
              <a:t> to produce an informal video aimed at first timers to educate re HPV &amp; overall cervix health. </a:t>
            </a:r>
          </a:p>
          <a:p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7672541-7315-48E4-892A-2EB0E5BBBCAF}"/>
              </a:ext>
            </a:extLst>
          </p:cNvPr>
          <p:cNvSpPr/>
          <p:nvPr/>
        </p:nvSpPr>
        <p:spPr>
          <a:xfrm>
            <a:off x="2188808" y="1994842"/>
            <a:ext cx="2010403" cy="989136"/>
          </a:xfrm>
          <a:prstGeom prst="wedgeRectCallout">
            <a:avLst>
              <a:gd name="adj1" fmla="val -41974"/>
              <a:gd name="adj2" fmla="val 102583"/>
            </a:avLst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Use videos and more engaging information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A9A2E85-6A1C-4798-9662-3CCD26EECAAF}"/>
              </a:ext>
            </a:extLst>
          </p:cNvPr>
          <p:cNvSpPr/>
          <p:nvPr/>
        </p:nvSpPr>
        <p:spPr>
          <a:xfrm flipH="1">
            <a:off x="0" y="1797042"/>
            <a:ext cx="2129731" cy="1539142"/>
          </a:xfrm>
          <a:prstGeom prst="wedgeEllipseCallout">
            <a:avLst>
              <a:gd name="adj1" fmla="val 15429"/>
              <a:gd name="adj2" fmla="val 6006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Use real life stories / experiences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42A85FE9-D830-4230-8401-3AC5FBFD0A3B}"/>
              </a:ext>
            </a:extLst>
          </p:cNvPr>
          <p:cNvSpPr/>
          <p:nvPr/>
        </p:nvSpPr>
        <p:spPr>
          <a:xfrm>
            <a:off x="6969958" y="2975081"/>
            <a:ext cx="3033234" cy="2398604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CWL is </a:t>
            </a:r>
            <a:r>
              <a:rPr lang="en-GB" dirty="0">
                <a:solidFill>
                  <a:schemeClr val="tx2"/>
                </a:solidFill>
              </a:rPr>
              <a:t>continuing to review and develop 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specific wording on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 letter templates, 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that can be used</a:t>
            </a:r>
          </a:p>
          <a:p>
            <a:pPr algn="ctr"/>
            <a:r>
              <a:rPr lang="en-GB" dirty="0">
                <a:solidFill>
                  <a:schemeClr val="tx2"/>
                </a:solidFill>
              </a:rPr>
              <a:t>by practices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6D92120-BA9F-4812-8E73-D9BE337E1B1D}"/>
              </a:ext>
            </a:extLst>
          </p:cNvPr>
          <p:cNvSpPr/>
          <p:nvPr/>
        </p:nvSpPr>
        <p:spPr>
          <a:xfrm>
            <a:off x="4664093" y="1702429"/>
            <a:ext cx="2305865" cy="1603252"/>
          </a:xfrm>
          <a:prstGeom prst="wedgeRoundRectCallout">
            <a:avLst>
              <a:gd name="adj1" fmla="val -101685"/>
              <a:gd name="adj2" fmla="val 70507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Raise awareness about screening by,  looking at overall cervix health and not just looking for cancer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C9BC55B-831B-44B5-AA4E-C42106344FF1}"/>
              </a:ext>
            </a:extLst>
          </p:cNvPr>
          <p:cNvSpPr/>
          <p:nvPr/>
        </p:nvSpPr>
        <p:spPr>
          <a:xfrm>
            <a:off x="9578358" y="1797042"/>
            <a:ext cx="2214545" cy="1508638"/>
          </a:xfrm>
          <a:prstGeom prst="wedgeRectCallout">
            <a:avLst>
              <a:gd name="adj1" fmla="val -43393"/>
              <a:gd name="adj2" fmla="val 71564"/>
            </a:avLst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Reduce language and jargon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64EF23C-F3B2-4D27-A99B-457C14BB6304}"/>
              </a:ext>
            </a:extLst>
          </p:cNvPr>
          <p:cNvSpPr/>
          <p:nvPr/>
        </p:nvSpPr>
        <p:spPr>
          <a:xfrm>
            <a:off x="9826172" y="3963204"/>
            <a:ext cx="2365828" cy="1485483"/>
          </a:xfrm>
          <a:prstGeom prst="wedgeEllipseCallout">
            <a:avLst>
              <a:gd name="adj1" fmla="val -73483"/>
              <a:gd name="adj2" fmla="val 1299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Include a leaflet in the letter sent out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65CB86-A982-46DC-AB32-EC42DEDBFA75}"/>
              </a:ext>
            </a:extLst>
          </p:cNvPr>
          <p:cNvSpPr/>
          <p:nvPr/>
        </p:nvSpPr>
        <p:spPr>
          <a:xfrm>
            <a:off x="4229379" y="4893776"/>
            <a:ext cx="2103328" cy="17532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Reduce the stigma; normalise screening  and talking about it</a:t>
            </a:r>
          </a:p>
        </p:txBody>
      </p:sp>
      <p:sp>
        <p:nvSpPr>
          <p:cNvPr id="9" name="Flowchart: Merge 8">
            <a:extLst>
              <a:ext uri="{FF2B5EF4-FFF2-40B4-BE49-F238E27FC236}">
                <a16:creationId xmlns:a16="http://schemas.microsoft.com/office/drawing/2014/main" id="{25E24F1E-9E56-4738-AF12-E7C8D8384FFC}"/>
              </a:ext>
            </a:extLst>
          </p:cNvPr>
          <p:cNvSpPr/>
          <p:nvPr/>
        </p:nvSpPr>
        <p:spPr>
          <a:xfrm rot="14944212">
            <a:off x="6446489" y="4809275"/>
            <a:ext cx="664968" cy="1138841"/>
          </a:xfrm>
          <a:prstGeom prst="flowChartMerg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lowchart: Merge 18">
            <a:extLst>
              <a:ext uri="{FF2B5EF4-FFF2-40B4-BE49-F238E27FC236}">
                <a16:creationId xmlns:a16="http://schemas.microsoft.com/office/drawing/2014/main" id="{5776E674-9871-4CC7-BE70-695310E1E348}"/>
              </a:ext>
            </a:extLst>
          </p:cNvPr>
          <p:cNvSpPr/>
          <p:nvPr/>
        </p:nvSpPr>
        <p:spPr>
          <a:xfrm rot="5129223">
            <a:off x="3531673" y="5028300"/>
            <a:ext cx="698171" cy="894704"/>
          </a:xfrm>
          <a:prstGeom prst="flowChartMerg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CFC332-3551-4B97-9166-AEDB3A3AC28B}"/>
              </a:ext>
            </a:extLst>
          </p:cNvPr>
          <p:cNvSpPr txBox="1"/>
          <p:nvPr/>
        </p:nvSpPr>
        <p:spPr>
          <a:xfrm>
            <a:off x="838200" y="1246580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C302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Cancer Wise Leeds is addressing these themes and barriers as follows: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73C7B924-3A17-4192-80CA-1F692B369FD8}"/>
              </a:ext>
            </a:extLst>
          </p:cNvPr>
          <p:cNvSpPr/>
          <p:nvPr/>
        </p:nvSpPr>
        <p:spPr>
          <a:xfrm>
            <a:off x="3625813" y="3298122"/>
            <a:ext cx="3286768" cy="1588447"/>
          </a:xfrm>
          <a:prstGeom prst="wedgeEllipseCallout">
            <a:avLst>
              <a:gd name="adj1" fmla="val -67733"/>
              <a:gd name="adj2" fmla="val 33757"/>
            </a:avLst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7DC5"/>
                </a:solidFill>
              </a:rPr>
              <a:t>First timers may put off screening due to not knowing what actually happens</a:t>
            </a:r>
          </a:p>
        </p:txBody>
      </p:sp>
      <p:pic>
        <p:nvPicPr>
          <p:cNvPr id="18" name="Picture 13" descr="LCA2 Logo-300 Small Colour 1">
            <a:extLst>
              <a:ext uri="{FF2B5EF4-FFF2-40B4-BE49-F238E27FC236}">
                <a16:creationId xmlns:a16="http://schemas.microsoft.com/office/drawing/2014/main" id="{E368145C-1E71-401B-BD14-BF87B56A6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3BE242-E1A1-4F7C-9551-80594933A5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101.15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3303" y="237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42A85FE9-D830-4230-8401-3AC5FBFD0A3B}"/>
              </a:ext>
            </a:extLst>
          </p:cNvPr>
          <p:cNvSpPr/>
          <p:nvPr/>
        </p:nvSpPr>
        <p:spPr>
          <a:xfrm>
            <a:off x="6096000" y="3078901"/>
            <a:ext cx="2703301" cy="2479842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tx2"/>
                </a:solidFill>
                <a:latin typeface="Helvetica"/>
              </a:rPr>
              <a:t>CWL</a:t>
            </a:r>
            <a:r>
              <a:rPr lang="en-GB" dirty="0">
                <a:solidFill>
                  <a:schemeClr val="tx2"/>
                </a:solidFill>
                <a:latin typeface="Helvetica"/>
              </a:rPr>
              <a:t> is working with Extended Access to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tx2"/>
                </a:solidFill>
                <a:latin typeface="Helvetica"/>
              </a:rPr>
              <a:t>create  more clinics and improve appointment availability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4" y="13085"/>
            <a:ext cx="10515600" cy="1085474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Next Steps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67785-B09C-4DB0-B285-2A6B20A9298C}"/>
              </a:ext>
            </a:extLst>
          </p:cNvPr>
          <p:cNvSpPr txBox="1"/>
          <p:nvPr/>
        </p:nvSpPr>
        <p:spPr>
          <a:xfrm>
            <a:off x="711204" y="930164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C302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Cancer Wise Leeds is addressing these themes and barriers as follows:</a:t>
            </a:r>
          </a:p>
        </p:txBody>
      </p:sp>
      <p:sp>
        <p:nvSpPr>
          <p:cNvPr id="3" name="Rectangle: Folded Corner 2">
            <a:extLst>
              <a:ext uri="{FF2B5EF4-FFF2-40B4-BE49-F238E27FC236}">
                <a16:creationId xmlns:a16="http://schemas.microsoft.com/office/drawing/2014/main" id="{42C3A6C1-1DD9-47B0-A793-A018BC420321}"/>
              </a:ext>
            </a:extLst>
          </p:cNvPr>
          <p:cNvSpPr/>
          <p:nvPr/>
        </p:nvSpPr>
        <p:spPr>
          <a:xfrm>
            <a:off x="362857" y="3302090"/>
            <a:ext cx="3817257" cy="2668689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CWL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supporting practices to create a social media presence and to use such</a:t>
            </a:r>
            <a:r>
              <a:rPr lang="en-GB" dirty="0">
                <a:solidFill>
                  <a:schemeClr val="tx2"/>
                </a:solidFill>
                <a:latin typeface="Helvetica"/>
              </a:rPr>
              <a:t> platforms to convey messages; engage with patients; put patients more at ease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2"/>
              </a:solidFill>
              <a:latin typeface="Helvetica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CWL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lang="en-GB" dirty="0">
                <a:solidFill>
                  <a:schemeClr val="tx2"/>
                </a:solidFill>
                <a:latin typeface="Helvetica"/>
              </a:rPr>
              <a:t>share content with practices that can be used on their website &amp; on social media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1F0DB9AA-A710-4240-9FA2-1B2CDF78504A}"/>
              </a:ext>
            </a:extLst>
          </p:cNvPr>
          <p:cNvSpPr/>
          <p:nvPr/>
        </p:nvSpPr>
        <p:spPr>
          <a:xfrm>
            <a:off x="2582898" y="1763837"/>
            <a:ext cx="2119086" cy="143188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7DC5"/>
                </a:solidFill>
              </a:rPr>
              <a:t>Use social media messages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5A3535AA-209A-4981-B1EB-7087C64ED690}"/>
              </a:ext>
            </a:extLst>
          </p:cNvPr>
          <p:cNvSpPr/>
          <p:nvPr/>
        </p:nvSpPr>
        <p:spPr>
          <a:xfrm flipH="1">
            <a:off x="5363811" y="1700422"/>
            <a:ext cx="2365828" cy="1431889"/>
          </a:xfrm>
          <a:prstGeom prst="wedgeEllipseCallout">
            <a:avLst>
              <a:gd name="adj1" fmla="val -23287"/>
              <a:gd name="adj2" fmla="val 72636"/>
            </a:avLst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Lack of appointment availability is a barrier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68C55F9-8BF7-47DD-9AD8-C99A40FB22F0}"/>
              </a:ext>
            </a:extLst>
          </p:cNvPr>
          <p:cNvSpPr/>
          <p:nvPr/>
        </p:nvSpPr>
        <p:spPr>
          <a:xfrm flipH="1">
            <a:off x="121192" y="1620650"/>
            <a:ext cx="2095612" cy="1681440"/>
          </a:xfrm>
          <a:prstGeom prst="wedgeRoundRectCallout">
            <a:avLst>
              <a:gd name="adj1" fmla="val -41611"/>
              <a:gd name="adj2" fmla="val 5373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Social media campaign targeting platforms that younger age groups use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CE68669C-05EC-4727-A2A0-332CB77F3D0A}"/>
              </a:ext>
            </a:extLst>
          </p:cNvPr>
          <p:cNvSpPr/>
          <p:nvPr/>
        </p:nvSpPr>
        <p:spPr>
          <a:xfrm>
            <a:off x="4180114" y="3429001"/>
            <a:ext cx="1788890" cy="1849908"/>
          </a:xfrm>
          <a:prstGeom prst="wedgeRectCallout">
            <a:avLst>
              <a:gd name="adj1" fmla="val -76640"/>
              <a:gd name="adj2" fmla="val 8369"/>
            </a:avLst>
          </a:prstGeom>
          <a:solidFill>
            <a:srgbClr val="007DC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Reduce the stigma; normalise screening  and talking about it</a:t>
            </a:r>
          </a:p>
        </p:txBody>
      </p:sp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A177D715-C79B-4DB6-968C-68B456E243AC}"/>
              </a:ext>
            </a:extLst>
          </p:cNvPr>
          <p:cNvSpPr/>
          <p:nvPr/>
        </p:nvSpPr>
        <p:spPr>
          <a:xfrm>
            <a:off x="9053293" y="2842148"/>
            <a:ext cx="3045540" cy="2540101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2"/>
              </a:solidFill>
              <a:latin typeface="Helvetica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CWL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looking into the options practices have to use online appointment booking systems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CWL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is looking at developing specific wording for </a:t>
            </a:r>
            <a:r>
              <a:rPr lang="en-GB" dirty="0">
                <a:solidFill>
                  <a:schemeClr val="tx2"/>
                </a:solidFill>
                <a:latin typeface="Helvetica"/>
              </a:rPr>
              <a:t>t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ext messaging templates, which</a:t>
            </a:r>
            <a:r>
              <a:rPr lang="en-GB" dirty="0">
                <a:solidFill>
                  <a:schemeClr val="tx2"/>
                </a:solidFill>
                <a:latin typeface="Helvetica"/>
              </a:rPr>
              <a:t> practices can use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0C52511-6E7D-4400-9286-5E61081E0F7C}"/>
              </a:ext>
            </a:extLst>
          </p:cNvPr>
          <p:cNvSpPr/>
          <p:nvPr/>
        </p:nvSpPr>
        <p:spPr>
          <a:xfrm flipH="1">
            <a:off x="8492330" y="1620650"/>
            <a:ext cx="3316473" cy="1199907"/>
          </a:xfrm>
          <a:prstGeom prst="wedgeRoundRectCallout">
            <a:avLst>
              <a:gd name="adj1" fmla="val 22125"/>
              <a:gd name="adj2" fmla="val 85610"/>
              <a:gd name="adj3" fmla="val 16667"/>
            </a:avLst>
          </a:prstGeom>
          <a:solidFill>
            <a:srgbClr val="007DC5"/>
          </a:solidFill>
          <a:ln>
            <a:solidFill>
              <a:srgbClr val="007DC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Messages and appointment reminders sent electronically e.g. text or email</a:t>
            </a:r>
          </a:p>
        </p:txBody>
      </p:sp>
      <p:pic>
        <p:nvPicPr>
          <p:cNvPr id="14" name="Picture 13" descr="LCA2 Logo-300 Small Colour 1">
            <a:extLst>
              <a:ext uri="{FF2B5EF4-FFF2-40B4-BE49-F238E27FC236}">
                <a16:creationId xmlns:a16="http://schemas.microsoft.com/office/drawing/2014/main" id="{89C89383-563B-425F-913C-35C67483A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 11">
            <a:hlinkClick r:id="" action="ppaction://media"/>
            <a:extLst>
              <a:ext uri="{FF2B5EF4-FFF2-40B4-BE49-F238E27FC236}">
                <a16:creationId xmlns:a16="http://schemas.microsoft.com/office/drawing/2014/main" id="{7D2E54B1-D93F-4504-9F03-8DBC4EA45D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771.4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5996" y="338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000"/>
    </mc:Choice>
    <mc:Fallback xmlns="">
      <p:transition spd="slow"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3" descr="LCA2 Logo-300 Small Colour 1">
            <a:extLst>
              <a:ext uri="{FF2B5EF4-FFF2-40B4-BE49-F238E27FC236}">
                <a16:creationId xmlns:a16="http://schemas.microsoft.com/office/drawing/2014/main" id="{8928B0E1-05C1-4416-B726-B69562C3C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618" y="6035286"/>
            <a:ext cx="1555039" cy="51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losing slide">
            <a:hlinkClick r:id="" action="ppaction://media"/>
            <a:extLst>
              <a:ext uri="{FF2B5EF4-FFF2-40B4-BE49-F238E27FC236}">
                <a16:creationId xmlns:a16="http://schemas.microsoft.com/office/drawing/2014/main" id="{BC8C7494-B3F6-48CE-985E-B6908EC3A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3194" y="268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/>
    </mc:Choice>
    <mc:Fallback xmlns=""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915959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723"/>
            <a:ext cx="10515600" cy="824214"/>
          </a:xfrm>
          <a:ln w="25400">
            <a:solidFill>
              <a:schemeClr val="tx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 the UK, females and people with a cervix are invited for cervical screening (a smear test) from age 25 until age 64.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24B7D3-CDF3-46EF-962F-1671916A3C78}"/>
              </a:ext>
            </a:extLst>
          </p:cNvPr>
          <p:cNvSpPr txBox="1">
            <a:spLocks/>
          </p:cNvSpPr>
          <p:nvPr/>
        </p:nvSpPr>
        <p:spPr>
          <a:xfrm>
            <a:off x="838200" y="2483561"/>
            <a:ext cx="10515600" cy="1177447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It was identified that within certain postcode areas of East Leeds (LS8, LS9, LS14 and LS15) there is a high non-participation of cervical screening amongst patients age 25 – 29 i.e. 'first timers'.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42E5CE-299D-4189-9C3D-D2683F5B1990}"/>
              </a:ext>
            </a:extLst>
          </p:cNvPr>
          <p:cNvSpPr txBox="1">
            <a:spLocks/>
          </p:cNvSpPr>
          <p:nvPr/>
        </p:nvSpPr>
        <p:spPr>
          <a:xfrm>
            <a:off x="838200" y="3890502"/>
            <a:ext cx="10515600" cy="142855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Cancer Wise Leeds (CWL) asked Leeds Cancer Awareness Project (LCAP) to recruit and facilitate 3 focus groups to gain an insight into the reasons why people may not attend cervical screening in these areas and what can be done to help support people to attend.</a:t>
            </a:r>
          </a:p>
        </p:txBody>
      </p:sp>
      <p:pic>
        <p:nvPicPr>
          <p:cNvPr id="2050" name="Picture 13" descr="LCA2 Logo-300 Small Colour 1">
            <a:extLst>
              <a:ext uri="{FF2B5EF4-FFF2-40B4-BE49-F238E27FC236}">
                <a16:creationId xmlns:a16="http://schemas.microsoft.com/office/drawing/2014/main" id="{BE84BA00-9211-4A09-829E-F7019683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BDE086-3D4A-4BF6-81B5-796313B2EE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863.66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235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3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/>
    </mc:Choice>
    <mc:Fallback xmlns="">
      <p:transition spd="slow" advClick="0" advTm="6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6362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Aim &amp;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255"/>
            <a:ext cx="10515600" cy="824214"/>
          </a:xfrm>
          <a:ln w="25400">
            <a:solidFill>
              <a:schemeClr val="tx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To determine the different views, barriers and motivating factors to cervical screening amongst eligible populations.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24B7D3-CDF3-46EF-962F-1671916A3C78}"/>
              </a:ext>
            </a:extLst>
          </p:cNvPr>
          <p:cNvSpPr txBox="1">
            <a:spLocks/>
          </p:cNvSpPr>
          <p:nvPr/>
        </p:nvSpPr>
        <p:spPr>
          <a:xfrm>
            <a:off x="838200" y="2929809"/>
            <a:ext cx="10515600" cy="824215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rPr>
              <a:t>To understand what messages and support are needed to overcome barriers and drive behavioural change for the target audience.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42E5CE-299D-4189-9C3D-D2683F5B1990}"/>
              </a:ext>
            </a:extLst>
          </p:cNvPr>
          <p:cNvSpPr txBox="1">
            <a:spLocks/>
          </p:cNvSpPr>
          <p:nvPr/>
        </p:nvSpPr>
        <p:spPr>
          <a:xfrm>
            <a:off x="838200" y="4212364"/>
            <a:ext cx="10515600" cy="824215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rPr>
              <a:t>To find the best methods to deliver messages and the most effective way for people to notice these messages.</a:t>
            </a:r>
          </a:p>
        </p:txBody>
      </p:sp>
      <p:pic>
        <p:nvPicPr>
          <p:cNvPr id="8" name="Picture 13" descr="LCA2 Logo-300 Small Colour 1">
            <a:extLst>
              <a:ext uri="{FF2B5EF4-FFF2-40B4-BE49-F238E27FC236}">
                <a16:creationId xmlns:a16="http://schemas.microsoft.com/office/drawing/2014/main" id="{F1BA2D46-8AC7-4967-9A5D-06925EA35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de 2">
            <a:hlinkClick r:id="" action="ppaction://media"/>
            <a:extLst>
              <a:ext uri="{FF2B5EF4-FFF2-40B4-BE49-F238E27FC236}">
                <a16:creationId xmlns:a16="http://schemas.microsoft.com/office/drawing/2014/main" id="{1585311A-C9BA-452D-AA8B-4C7CD3BDA2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603.56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365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5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91345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Findings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8675AD-FCE9-42A5-A0EC-D86E06A41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28" y="2211579"/>
            <a:ext cx="6254244" cy="375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64C70A-5A98-4CF0-9DEB-363C987685BD}"/>
              </a:ext>
            </a:extLst>
          </p:cNvPr>
          <p:cNvSpPr txBox="1"/>
          <p:nvPr/>
        </p:nvSpPr>
        <p:spPr>
          <a:xfrm>
            <a:off x="6850745" y="2411533"/>
            <a:ext cx="4975126" cy="3139321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7DC5"/>
                </a:solidFill>
              </a:rPr>
              <a:t>Most</a:t>
            </a:r>
            <a:r>
              <a:rPr lang="en-GB" sz="2000" dirty="0">
                <a:solidFill>
                  <a:schemeClr val="tx2"/>
                </a:solidFill>
              </a:rPr>
              <a:t> of the participants had either received their screening invitation and </a:t>
            </a:r>
            <a:r>
              <a:rPr lang="en-GB" sz="2000" b="1" i="1" dirty="0"/>
              <a:t>sometimes attend </a:t>
            </a:r>
            <a:r>
              <a:rPr lang="en-GB" sz="2000" dirty="0">
                <a:solidFill>
                  <a:schemeClr val="tx2"/>
                </a:solidFill>
              </a:rPr>
              <a:t>or </a:t>
            </a:r>
            <a:r>
              <a:rPr lang="en-GB" sz="2000" b="1" i="1" dirty="0"/>
              <a:t>always attend</a:t>
            </a:r>
            <a:r>
              <a:rPr lang="en-GB" sz="2000" dirty="0">
                <a:solidFill>
                  <a:schemeClr val="tx2"/>
                </a:solidFill>
              </a:rPr>
              <a:t>.</a:t>
            </a:r>
          </a:p>
          <a:p>
            <a:endParaRPr lang="en-GB" sz="2000" dirty="0">
              <a:solidFill>
                <a:schemeClr val="tx2"/>
              </a:solidFill>
            </a:endParaRPr>
          </a:p>
          <a:p>
            <a:r>
              <a:rPr lang="en-GB" sz="2000" b="1" dirty="0">
                <a:solidFill>
                  <a:srgbClr val="007DC5"/>
                </a:solidFill>
              </a:rPr>
              <a:t>Two</a:t>
            </a:r>
            <a:r>
              <a:rPr lang="en-GB" sz="2000" dirty="0">
                <a:solidFill>
                  <a:srgbClr val="007DC5"/>
                </a:solidFill>
              </a:rPr>
              <a:t> </a:t>
            </a:r>
            <a:r>
              <a:rPr lang="en-GB" sz="2000" dirty="0">
                <a:solidFill>
                  <a:schemeClr val="tx2"/>
                </a:solidFill>
              </a:rPr>
              <a:t>participants were </a:t>
            </a:r>
            <a:r>
              <a:rPr lang="en-GB" sz="2000" b="1" i="1" dirty="0"/>
              <a:t>yet to be invited </a:t>
            </a:r>
            <a:r>
              <a:rPr lang="en-GB" sz="2000" dirty="0">
                <a:solidFill>
                  <a:schemeClr val="tx2"/>
                </a:solidFill>
              </a:rPr>
              <a:t>(pre-25 / still aged 24).</a:t>
            </a:r>
          </a:p>
          <a:p>
            <a:endParaRPr lang="en-GB" sz="2000" dirty="0">
              <a:solidFill>
                <a:schemeClr val="tx2"/>
              </a:solidFill>
            </a:endParaRPr>
          </a:p>
          <a:p>
            <a:r>
              <a:rPr lang="en-GB" sz="2000" b="1" dirty="0">
                <a:solidFill>
                  <a:srgbClr val="007DC5"/>
                </a:solidFill>
              </a:rPr>
              <a:t>One</a:t>
            </a:r>
            <a:r>
              <a:rPr lang="en-GB" sz="2000" dirty="0">
                <a:solidFill>
                  <a:srgbClr val="007DC5"/>
                </a:solidFill>
              </a:rPr>
              <a:t> </a:t>
            </a:r>
            <a:r>
              <a:rPr lang="en-GB" sz="2000" dirty="0">
                <a:solidFill>
                  <a:schemeClr val="tx2"/>
                </a:solidFill>
              </a:rPr>
              <a:t>participant </a:t>
            </a:r>
            <a:r>
              <a:rPr lang="en-GB" sz="2000" b="1" i="1" dirty="0"/>
              <a:t>never attends </a:t>
            </a:r>
            <a:r>
              <a:rPr lang="en-GB" sz="2000" dirty="0">
                <a:solidFill>
                  <a:schemeClr val="tx2"/>
                </a:solidFill>
              </a:rPr>
              <a:t>their cervical screening invitation.</a:t>
            </a:r>
            <a:endParaRPr lang="en-GB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E5759-9CC1-4EC8-BB6B-13A5670B3C07}"/>
              </a:ext>
            </a:extLst>
          </p:cNvPr>
          <p:cNvSpPr txBox="1"/>
          <p:nvPr/>
        </p:nvSpPr>
        <p:spPr>
          <a:xfrm>
            <a:off x="1141602" y="2279476"/>
            <a:ext cx="47032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Focus group participants' cervical screening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9342"/>
            <a:ext cx="10515600" cy="1090133"/>
          </a:xfrm>
          <a:ln w="25400">
            <a:noFill/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2400" dirty="0"/>
              <a:t> LCAP analysed the findings and produced the report.</a:t>
            </a:r>
          </a:p>
          <a:p>
            <a:pPr marL="0" indent="0" algn="ctr">
              <a:buNone/>
            </a:pPr>
            <a:r>
              <a:rPr lang="en-GB" sz="2400" dirty="0"/>
              <a:t>Participants who actually attended the focus groups were on average age 25 years - 6 were White British and 3 were Pakistani. </a:t>
            </a:r>
          </a:p>
        </p:txBody>
      </p:sp>
      <p:pic>
        <p:nvPicPr>
          <p:cNvPr id="10" name="Picture 13" descr="LCA2 Logo-300 Small Colour 1">
            <a:extLst>
              <a:ext uri="{FF2B5EF4-FFF2-40B4-BE49-F238E27FC236}">
                <a16:creationId xmlns:a16="http://schemas.microsoft.com/office/drawing/2014/main" id="{DCE86E5A-E516-4D0F-9DDE-0596F5DF7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4C718B-F140-458B-809F-6CE56428D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074.294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8999" y="10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7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000"/>
    </mc:Choice>
    <mc:Fallback xmlns="">
      <p:transition spd="slow" advClick="0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911619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Findings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167785-B09C-4DB0-B285-2A6B20A9298C}"/>
              </a:ext>
            </a:extLst>
          </p:cNvPr>
          <p:cNvSpPr txBox="1"/>
          <p:nvPr/>
        </p:nvSpPr>
        <p:spPr>
          <a:xfrm>
            <a:off x="838200" y="130402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C302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The focus groups highlighted some similarities and themes including: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64EF23C-F3B2-4D27-A99B-457C14BB6304}"/>
              </a:ext>
            </a:extLst>
          </p:cNvPr>
          <p:cNvSpPr/>
          <p:nvPr/>
        </p:nvSpPr>
        <p:spPr>
          <a:xfrm>
            <a:off x="284885" y="1931572"/>
            <a:ext cx="2365828" cy="1485483"/>
          </a:xfrm>
          <a:prstGeom prst="wedgeEllipseCallout">
            <a:avLst>
              <a:gd name="adj1" fmla="val -30035"/>
              <a:gd name="adj2" fmla="val 81064"/>
            </a:avLst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Include a leaflet in the letter sent out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7672541-7315-48E4-892A-2EB0E5BBBCAF}"/>
              </a:ext>
            </a:extLst>
          </p:cNvPr>
          <p:cNvSpPr/>
          <p:nvPr/>
        </p:nvSpPr>
        <p:spPr>
          <a:xfrm>
            <a:off x="284885" y="4282132"/>
            <a:ext cx="2365828" cy="1232284"/>
          </a:xfrm>
          <a:prstGeom prst="wedgeRectCallout">
            <a:avLst>
              <a:gd name="adj1" fmla="val -20833"/>
              <a:gd name="adj2" fmla="val 7663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Use videos and more engaging information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6D92120-BA9F-4812-8E73-D9BE337E1B1D}"/>
              </a:ext>
            </a:extLst>
          </p:cNvPr>
          <p:cNvSpPr/>
          <p:nvPr/>
        </p:nvSpPr>
        <p:spPr>
          <a:xfrm flipH="1">
            <a:off x="9280959" y="1913342"/>
            <a:ext cx="2647000" cy="2225697"/>
          </a:xfrm>
          <a:prstGeom prst="wedgeRoundRectCallout">
            <a:avLst>
              <a:gd name="adj1" fmla="val -26316"/>
              <a:gd name="adj2" fmla="val 7880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Raise awareness about screening by,  looking at overall cervix health and not just looking for cancer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C9BC55B-831B-44B5-AA4E-C42106344FF1}"/>
              </a:ext>
            </a:extLst>
          </p:cNvPr>
          <p:cNvSpPr/>
          <p:nvPr/>
        </p:nvSpPr>
        <p:spPr>
          <a:xfrm flipH="1">
            <a:off x="6793426" y="3285225"/>
            <a:ext cx="2214545" cy="1508638"/>
          </a:xfrm>
          <a:prstGeom prst="wedgeRectCallout">
            <a:avLst/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Reduce language and jargon barriers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5A3535AA-209A-4981-B1EB-7087C64ED690}"/>
              </a:ext>
            </a:extLst>
          </p:cNvPr>
          <p:cNvSpPr/>
          <p:nvPr/>
        </p:nvSpPr>
        <p:spPr>
          <a:xfrm flipH="1">
            <a:off x="2907526" y="4699938"/>
            <a:ext cx="2365828" cy="1431889"/>
          </a:xfrm>
          <a:prstGeom prst="wedgeEllipseCallout">
            <a:avLst>
              <a:gd name="adj1" fmla="val -23287"/>
              <a:gd name="adj2" fmla="val 7263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7DC5"/>
                </a:solidFill>
                <a:latin typeface="Helvetica"/>
              </a:rPr>
              <a:t>Lack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appointment availability is a barrier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68C55F9-8BF7-47DD-9AD8-C99A40FB22F0}"/>
              </a:ext>
            </a:extLst>
          </p:cNvPr>
          <p:cNvSpPr/>
          <p:nvPr/>
        </p:nvSpPr>
        <p:spPr>
          <a:xfrm>
            <a:off x="2923701" y="2343804"/>
            <a:ext cx="2095612" cy="1820339"/>
          </a:xfrm>
          <a:prstGeom prst="wedgeRoundRectCallout">
            <a:avLst>
              <a:gd name="adj1" fmla="val -20833"/>
              <a:gd name="adj2" fmla="val 72865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Social media campaign targeting platforms that younger age groups use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B228994B-CDBB-49A0-AE3A-0511AA22B59F}"/>
              </a:ext>
            </a:extLst>
          </p:cNvPr>
          <p:cNvSpPr/>
          <p:nvPr/>
        </p:nvSpPr>
        <p:spPr>
          <a:xfrm>
            <a:off x="5273354" y="1765694"/>
            <a:ext cx="3734617" cy="1220128"/>
          </a:xfrm>
          <a:prstGeom prst="wedgeRectCallout">
            <a:avLst>
              <a:gd name="adj1" fmla="val -20056"/>
              <a:gd name="adj2" fmla="val 96333"/>
            </a:avLst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7DC5"/>
                </a:solidFill>
              </a:rPr>
              <a:t>Many know that the earlier cancer is detected the better and this motivates people to attend screening</a:t>
            </a:r>
          </a:p>
        </p:txBody>
      </p:sp>
      <p:pic>
        <p:nvPicPr>
          <p:cNvPr id="17" name="Picture 13" descr="LCA2 Logo-300 Small Colour 1">
            <a:extLst>
              <a:ext uri="{FF2B5EF4-FFF2-40B4-BE49-F238E27FC236}">
                <a16:creationId xmlns:a16="http://schemas.microsoft.com/office/drawing/2014/main" id="{E7CF289C-9CDE-4D51-BC8E-BE5793A12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912FBB5-152D-4552-8E4C-B37CA9A6C469}"/>
              </a:ext>
            </a:extLst>
          </p:cNvPr>
          <p:cNvSpPr/>
          <p:nvPr/>
        </p:nvSpPr>
        <p:spPr>
          <a:xfrm flipH="1">
            <a:off x="5273354" y="4793863"/>
            <a:ext cx="2214544" cy="1651699"/>
          </a:xfrm>
          <a:prstGeom prst="wedgeEllipseCallout">
            <a:avLst>
              <a:gd name="adj1" fmla="val -22888"/>
              <a:gd name="adj2" fmla="val 70609"/>
            </a:avLst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Use real life stories / experiences</a:t>
            </a: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F209C34E-818C-457F-89FE-9BADBD1D8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15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DC5"/>
                </a:solidFill>
              </a:rPr>
              <a:t>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8584"/>
            <a:ext cx="10515600" cy="899764"/>
          </a:xfrm>
          <a:ln w="25400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Six stakeholder interviews also took place.  Participants included a practice nurse, a practice receptionist, a manager from Live Well Leeds, a youth work manager, a representative from Women's Health Matters and a representative from Getaway Girls.  </a:t>
            </a:r>
          </a:p>
          <a:p>
            <a:pPr marL="0" indent="0">
              <a:buNone/>
            </a:pPr>
            <a:r>
              <a:rPr lang="en-GB" sz="2000" dirty="0"/>
              <a:t>The stakeholder interviews showed similarities including: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64EF23C-F3B2-4D27-A99B-457C14BB6304}"/>
              </a:ext>
            </a:extLst>
          </p:cNvPr>
          <p:cNvSpPr/>
          <p:nvPr/>
        </p:nvSpPr>
        <p:spPr>
          <a:xfrm>
            <a:off x="618114" y="2524795"/>
            <a:ext cx="3395453" cy="1682407"/>
          </a:xfrm>
          <a:prstGeom prst="wedgeEllipseCallout">
            <a:avLst/>
          </a:prstGeom>
          <a:solidFill>
            <a:srgbClr val="007DC5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First timers may put off screening due to not knowing what actually happens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07672541-7315-48E4-892A-2EB0E5BBBCAF}"/>
              </a:ext>
            </a:extLst>
          </p:cNvPr>
          <p:cNvSpPr/>
          <p:nvPr/>
        </p:nvSpPr>
        <p:spPr>
          <a:xfrm>
            <a:off x="734082" y="4553649"/>
            <a:ext cx="2365828" cy="1232284"/>
          </a:xfrm>
          <a:prstGeom prst="wedgeRectCallout">
            <a:avLst/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7DC5"/>
                </a:solidFill>
              </a:rPr>
              <a:t>Reduce the stigma; normalise screening  and talking about it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6D92120-BA9F-4812-8E73-D9BE337E1B1D}"/>
              </a:ext>
            </a:extLst>
          </p:cNvPr>
          <p:cNvSpPr/>
          <p:nvPr/>
        </p:nvSpPr>
        <p:spPr>
          <a:xfrm flipH="1">
            <a:off x="9071428" y="2571407"/>
            <a:ext cx="2647000" cy="2225697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7DC5"/>
                </a:solidFill>
              </a:rPr>
              <a:t>Recruit champions from different communities to raise awareness within their community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8C9BC55B-831B-44B5-AA4E-C42106344FF1}"/>
              </a:ext>
            </a:extLst>
          </p:cNvPr>
          <p:cNvSpPr/>
          <p:nvPr/>
        </p:nvSpPr>
        <p:spPr>
          <a:xfrm flipH="1">
            <a:off x="6115713" y="2774319"/>
            <a:ext cx="2395011" cy="1888879"/>
          </a:xfrm>
          <a:prstGeom prst="wedgeRectCallout">
            <a:avLst>
              <a:gd name="adj1" fmla="val -22045"/>
              <a:gd name="adj2" fmla="val 74026"/>
            </a:avLst>
          </a:prstGeom>
          <a:solidFill>
            <a:srgbClr val="007DC5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Those with children are less likely to fear screening and more likely to attend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68C55F9-8BF7-47DD-9AD8-C99A40FB22F0}"/>
              </a:ext>
            </a:extLst>
          </p:cNvPr>
          <p:cNvSpPr/>
          <p:nvPr/>
        </p:nvSpPr>
        <p:spPr>
          <a:xfrm>
            <a:off x="3459398" y="4046412"/>
            <a:ext cx="2095612" cy="2050722"/>
          </a:xfrm>
          <a:prstGeom prst="wedgeRoundRectCallout">
            <a:avLst/>
          </a:prstGeom>
          <a:solidFill>
            <a:srgbClr val="007DC5"/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Messages and appointment reminders sent electronically e.g. text or email</a:t>
            </a:r>
          </a:p>
        </p:txBody>
      </p:sp>
      <p:pic>
        <p:nvPicPr>
          <p:cNvPr id="13" name="Picture 13" descr="LCA2 Logo-300 Small Colour 1">
            <a:extLst>
              <a:ext uri="{FF2B5EF4-FFF2-40B4-BE49-F238E27FC236}">
                <a16:creationId xmlns:a16="http://schemas.microsoft.com/office/drawing/2014/main" id="{08DEAE3D-CC0B-4E57-8A0C-282B19AEC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D1DC4604-F07C-45B4-9882-6B51982B0771}"/>
              </a:ext>
            </a:extLst>
          </p:cNvPr>
          <p:cNvSpPr/>
          <p:nvPr/>
        </p:nvSpPr>
        <p:spPr>
          <a:xfrm flipH="1">
            <a:off x="5596969" y="4735387"/>
            <a:ext cx="2119086" cy="143188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7DC5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7DC5"/>
                </a:solidFill>
              </a:rPr>
              <a:t>Use social media messages</a:t>
            </a: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3DBE6F34-9FFA-42CA-8F12-821796969D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3340.62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3705" y="111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DC5"/>
                </a:solidFill>
              </a:rPr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563359"/>
          </a:xfrm>
          <a:ln w="254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</a:rPr>
              <a:t>Strengths of research</a:t>
            </a:r>
            <a:r>
              <a:rPr lang="en-GB" sz="2400" dirty="0">
                <a:solidFill>
                  <a:schemeClr val="tx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At the time of this report, (May/Jun 2021) this was the only cervical screening insight work relating to 'first timers' happening in Leeds.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3C302E"/>
                </a:solidFill>
              </a:rPr>
              <a:t>Good use of partnership working across the city.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3C302E"/>
                </a:solidFill>
              </a:rPr>
              <a:t>The research will go on to inform targeted campaigns which are hoped will contribute to an increase in cervical screening uptake.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</a:rPr>
              <a:t>Limitations of research</a:t>
            </a:r>
            <a:r>
              <a:rPr lang="en-GB" sz="2400" dirty="0">
                <a:solidFill>
                  <a:schemeClr val="tx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Small sample size.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Cannot assume views are unanimous across postcodes and the city.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Some participants were more dominant in conversation than others.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6" name="Picture 13" descr="LCA2 Logo-300 Small Colour 1">
            <a:extLst>
              <a:ext uri="{FF2B5EF4-FFF2-40B4-BE49-F238E27FC236}">
                <a16:creationId xmlns:a16="http://schemas.microsoft.com/office/drawing/2014/main" id="{DF5AB216-CF17-434F-A520-FA06033F9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E18C711B-CEBE-4D6B-BA2F-26EBC5589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407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000"/>
    </mc:Choice>
    <mc:Fallback xmlns="">
      <p:transition spd="slow"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563359"/>
          </a:xfrm>
          <a:ln w="254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</a:rPr>
              <a:t>Develop social media comms materials/plan targeted at raising cervical screening awareness in first timers age bracket (24 – 29).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Many reported being told about cervical screening in high school, but not really understanding much about it at the time.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Much time passes between having the HPV (Human Papillomavirus) vaccination at 12/13 years old to being invited for the first screening.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Opportunity to use social media platforms popular with this age group (e.g. Facebook; Instagram) to do targeted awareness raising.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Focus on where cervical screening uptake tends to be lower e.g. postcode areas with higher levels of deprivation or high Black Asian &amp; Minority Ethnic (BAME) populations.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7683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Recommendations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6" name="Picture 13" descr="LCA2 Logo-300 Small Colour 1">
            <a:extLst>
              <a:ext uri="{FF2B5EF4-FFF2-40B4-BE49-F238E27FC236}">
                <a16:creationId xmlns:a16="http://schemas.microsoft.com/office/drawing/2014/main" id="{1BAB79B0-A59A-4299-B2AC-AE2A58243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de 7">
            <a:hlinkClick r:id="" action="ppaction://media"/>
            <a:extLst>
              <a:ext uri="{FF2B5EF4-FFF2-40B4-BE49-F238E27FC236}">
                <a16:creationId xmlns:a16="http://schemas.microsoft.com/office/drawing/2014/main" id="{CAC7F4C1-5204-432A-A102-A7ADD601F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364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000"/>
    </mc:Choice>
    <mc:Fallback xmlns="">
      <p:transition spd="slow" advClick="0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B9F4-A065-487A-B740-D4B1FA739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563359"/>
          </a:xfrm>
          <a:ln w="25400"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</a:rPr>
              <a:t>Explore feasibility of GP sent comms materials for target audience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Mixed feedback about the use of letters (with a leaflet) and text messaging, but participants highlighted the benefits of both approaches.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Useful to have a suite of resources that cover all angles.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/>
              <a:t>Targeted GP sent comms: valuable to involve target audiences in the development process.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tx1"/>
                </a:solidFill>
              </a:rPr>
              <a:t>Improve appointment accessibility</a:t>
            </a:r>
          </a:p>
          <a:p>
            <a:r>
              <a:rPr lang="en-GB" sz="2400" dirty="0"/>
              <a:t>Comments on Facebook highlighted that on several occasions, patients faced barriers with accessibility of appointments.  </a:t>
            </a:r>
          </a:p>
          <a:p>
            <a:r>
              <a:rPr lang="en-GB" sz="2400" dirty="0"/>
              <a:t>Practices and PCNs should look to overcome such practical barriers.  </a:t>
            </a:r>
          </a:p>
          <a:p>
            <a:r>
              <a:rPr lang="en-GB" sz="2400" dirty="0"/>
              <a:t>Interest in weekend, evening and drop-in clinics; preference for appointments at patients' own practice.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DEF47-0EB2-4053-BBD9-AC2D8B0A1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1597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DC5"/>
                </a:solidFill>
              </a:rPr>
              <a:t>Recommendations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2CD844-A27A-4103-888E-DF872BC69898}"/>
              </a:ext>
            </a:extLst>
          </p:cNvPr>
          <p:cNvSpPr txBox="1">
            <a:spLocks/>
          </p:cNvSpPr>
          <p:nvPr/>
        </p:nvSpPr>
        <p:spPr>
          <a:xfrm>
            <a:off x="838200" y="5448687"/>
            <a:ext cx="10515600" cy="104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srgbClr val="3C302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6" name="Picture 13" descr="LCA2 Logo-300 Small Colour 1">
            <a:extLst>
              <a:ext uri="{FF2B5EF4-FFF2-40B4-BE49-F238E27FC236}">
                <a16:creationId xmlns:a16="http://schemas.microsoft.com/office/drawing/2014/main" id="{2A6CF83C-C906-4E87-91C3-6019AE33E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945" y="5882942"/>
            <a:ext cx="1712053" cy="56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id="{EFFCE8D3-6055-4CCE-ADB2-03329250C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65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000"/>
    </mc:Choice>
    <mc:Fallback xmlns="">
      <p:transition spd="slow" advClick="0" advTm="4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End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Body Blue_Alternativ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Body White_Leeds Cancer Programm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End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Body Blue_Primary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Body White_Leeds Cancer Programme Logo">
  <a:themeElements>
    <a:clrScheme name="Yorkshire Cancer Research">
      <a:dk1>
        <a:srgbClr val="007DC5"/>
      </a:dk1>
      <a:lt1>
        <a:srgbClr val="FFFFFF"/>
      </a:lt1>
      <a:dk2>
        <a:srgbClr val="3C302E"/>
      </a:dk2>
      <a:lt2>
        <a:srgbClr val="E7E6E6"/>
      </a:lt2>
      <a:accent1>
        <a:srgbClr val="FFCC40"/>
      </a:accent1>
      <a:accent2>
        <a:srgbClr val="F58220"/>
      </a:accent2>
      <a:accent3>
        <a:srgbClr val="EF4D7F"/>
      </a:accent3>
      <a:accent4>
        <a:srgbClr val="9ACA3C"/>
      </a:accent4>
      <a:accent5>
        <a:srgbClr val="00AAD3"/>
      </a:accent5>
      <a:accent6>
        <a:srgbClr val="70AD47"/>
      </a:accent6>
      <a:hlink>
        <a:srgbClr val="00AAD3"/>
      </a:hlink>
      <a:folHlink>
        <a:srgbClr val="EF4D7F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Helvetica"/>
        <a:font script="Hebr" typeface="Helvetic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Helvetica"/>
        <a:font script="Hebr" typeface="Helvetic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elvetic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86571EC67EDE44985E6D0CC3B0BDA9" ma:contentTypeVersion="14" ma:contentTypeDescription="Create a new document." ma:contentTypeScope="" ma:versionID="5dc555ec86a98efdce2df03012e4e0e4">
  <xsd:schema xmlns:xsd="http://www.w3.org/2001/XMLSchema" xmlns:xs="http://www.w3.org/2001/XMLSchema" xmlns:p="http://schemas.microsoft.com/office/2006/metadata/properties" xmlns:ns1="http://schemas.microsoft.com/sharepoint/v3" xmlns:ns2="98453f7d-33ba-4bba-81a2-a040b7a8987f" xmlns:ns3="435440a9-b756-4f02-8397-23bac2d0f8eb" targetNamespace="http://schemas.microsoft.com/office/2006/metadata/properties" ma:root="true" ma:fieldsID="f1a59cdec7aeaa6169ddc903654f54c9" ns1:_="" ns2:_="" ns3:_="">
    <xsd:import namespace="http://schemas.microsoft.com/sharepoint/v3"/>
    <xsd:import namespace="98453f7d-33ba-4bba-81a2-a040b7a8987f"/>
    <xsd:import namespace="435440a9-b756-4f02-8397-23bac2d0f8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453f7d-33ba-4bba-81a2-a040b7a89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440a9-b756-4f02-8397-23bac2d0f8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235CB8-5AE5-4A18-BDB2-4FC2FF1C2F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EF037C-A470-46B0-86BF-B85369D6497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54B11CC-7C69-445E-B59A-A5F8920CBCBA}"/>
</file>

<file path=docProps/app.xml><?xml version="1.0" encoding="utf-8"?>
<Properties xmlns="http://schemas.openxmlformats.org/officeDocument/2006/extended-properties" xmlns:vt="http://schemas.openxmlformats.org/officeDocument/2006/docPropsVTypes">
  <TotalTime>1529</TotalTime>
  <Words>1174</Words>
  <Application>Microsoft Office PowerPoint</Application>
  <PresentationFormat>Widescreen</PresentationFormat>
  <Paragraphs>104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Helvetica</vt:lpstr>
      <vt:lpstr>Wingdings</vt:lpstr>
      <vt:lpstr>7_End_Primary Logo</vt:lpstr>
      <vt:lpstr>6_Body Blue_Alternative Logo</vt:lpstr>
      <vt:lpstr>5_Body White_Leeds Cancer Programme Logo</vt:lpstr>
      <vt:lpstr>8_End_Primary Logo</vt:lpstr>
      <vt:lpstr>4_Body Blue_Primary Logo</vt:lpstr>
      <vt:lpstr>6_Body White_Leeds Cancer Programme Logo</vt:lpstr>
      <vt:lpstr>Barriers to cervical screening for 'first timers' (patients aged 25 – 29)</vt:lpstr>
      <vt:lpstr>Background</vt:lpstr>
      <vt:lpstr>Aim &amp; Objectives</vt:lpstr>
      <vt:lpstr>Findings</vt:lpstr>
      <vt:lpstr>Findings</vt:lpstr>
      <vt:lpstr>Findings</vt:lpstr>
      <vt:lpstr>Evaluation</vt:lpstr>
      <vt:lpstr>Recommendations</vt:lpstr>
      <vt:lpstr>Recommendations</vt:lpstr>
      <vt:lpstr>Conclusion</vt:lpstr>
      <vt:lpstr>Next Steps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COHEN, Kenyetta (NHS LEEDS CCG)</dc:creator>
  <cp:lastModifiedBy>COHEN, Kenyetta (NHS LEEDS CCG)</cp:lastModifiedBy>
  <cp:revision>118</cp:revision>
  <dcterms:created xsi:type="dcterms:W3CDTF">2021-09-24T15:19:52Z</dcterms:created>
  <dcterms:modified xsi:type="dcterms:W3CDTF">2021-10-31T15:20:39Z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0x0101004786571EC67EDE44985E6D0CC3B0BDA9</vt:lpwstr>
  </property>
</Properties>
</file>