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9.xml" ContentType="application/vnd.openxmlformats-officedocument.theme+xml"/>
  <Override PartName="/ppt/slideLayouts/slideLayout5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4221" r:id="rId5"/>
    <p:sldMasterId id="2147484199" r:id="rId6"/>
    <p:sldMasterId id="2147484159" r:id="rId7"/>
    <p:sldMasterId id="2147484210" r:id="rId8"/>
    <p:sldMasterId id="2147484169" r:id="rId9"/>
    <p:sldMasterId id="2147484191" r:id="rId10"/>
    <p:sldMasterId id="2147484193" r:id="rId11"/>
    <p:sldMasterId id="2147484227" r:id="rId12"/>
    <p:sldMasterId id="2147484238" r:id="rId13"/>
  </p:sldMasterIdLst>
  <p:notesMasterIdLst>
    <p:notesMasterId r:id="rId22"/>
  </p:notesMasterIdLst>
  <p:sldIdLst>
    <p:sldId id="282" r:id="rId14"/>
    <p:sldId id="274" r:id="rId15"/>
    <p:sldId id="283" r:id="rId16"/>
    <p:sldId id="285" r:id="rId17"/>
    <p:sldId id="286" r:id="rId18"/>
    <p:sldId id="287" r:id="rId19"/>
    <p:sldId id="288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2" autoAdjust="0"/>
  </p:normalViewPr>
  <p:slideViewPr>
    <p:cSldViewPr snapToGrid="0">
      <p:cViewPr varScale="1">
        <p:scale>
          <a:sx n="61" d="100"/>
          <a:sy n="61" d="100"/>
        </p:scale>
        <p:origin x="81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28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28E39-ADA5-46E7-BE47-61EE428E8276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60543-A0E0-470B-A92F-2DA72B426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91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solidFill>
                  <a:srgbClr val="0070C0"/>
                </a:solidFill>
              </a:rPr>
              <a:t> – two thirds of the population are from (64%) which is double the city rate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the interpretation of data and local partner knowledge, ‘target groups’ specific to that locality have been identified.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 of specific interventions aimed at targeting those identified groups, utilising the shared resources of all practices within a PCN area.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0543-A0E0-470B-A92F-2DA72B42699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993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For example, Black males are 3 times more likely to get prostate cancer than white men.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0543-A0E0-470B-A92F-2DA72B42699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4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dirty="0"/>
              <a:t>‘Emotional barriers (fear, embarrassment and anticipated shame) and low perceived risk might contribute to explaining lower cervical screening coverage for some ethnic groups’  (BMJ Sexual &amp; Reproductive health, V41 Issue 4)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endParaRPr lang="en-GB" dirty="0"/>
          </a:p>
          <a:p>
            <a:pPr fontAlgn="base"/>
            <a:r>
              <a:rPr lang="en-GB" dirty="0"/>
              <a:t>‘Minority ethnic women are less likely than white women to attend cervical cancer screenings, with four in 10 saying they would feel unsafe attending a doctor’s surgery as a result of the pandemic’ (Aug 2020 Jo’s Trust)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​</a:t>
            </a:r>
          </a:p>
          <a:p>
            <a:pPr fontAlgn="base"/>
            <a:r>
              <a:rPr lang="en-GB" dirty="0"/>
              <a:t>‘Emotional barriers (fear, embarrassment and anticipated shame) and low perceived risk might contribute to explaining lower cervical screening coverage for some ethnic groups’  (BMJ Sexual &amp; Reproductive health, V41 Issue 4)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endParaRPr lang="en-GB" dirty="0"/>
          </a:p>
          <a:p>
            <a:pPr fontAlgn="base"/>
            <a:r>
              <a:rPr lang="en-GB" dirty="0"/>
              <a:t>‘Minority ethnic women are less likely than white women to attend cervical cancer screenings, with four in 10 saying they would feel unsafe attending a doctor’s surgery as a result of the pandemic’ (Aug 2020 Jo’s Trust)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​</a:t>
            </a:r>
          </a:p>
          <a:p>
            <a:pPr fontAlgn="base"/>
            <a:r>
              <a:rPr lang="en-GB" dirty="0"/>
              <a:t>‘Emotional barriers (fear, embarrassment and anticipated shame) and low perceived risk might contribute to explaining lower cervical screening coverage for some ethnic groups’  (BMJ Sexual &amp; Reproductive health, V41 Issue 4)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endParaRPr lang="en-GB" dirty="0"/>
          </a:p>
          <a:p>
            <a:pPr fontAlgn="base"/>
            <a:r>
              <a:rPr lang="en-GB" dirty="0"/>
              <a:t>‘Minority ethnic women are less likely than white women to attend cervical cancer screenings, with four in 10 saying they would feel unsafe attending a doctor’s surgery as a result of the pandemic’ (Aug 2020 Jo’s Trust)</a:t>
            </a:r>
            <a:r>
              <a:rPr lang="en-US" dirty="0"/>
              <a:t>​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0543-A0E0-470B-A92F-2DA72B42699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17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For example under South Asian: Pakistani, Kashmiri, Mirpuri, Punjabi, Bengali communities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0543-A0E0-470B-A92F-2DA72B42699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512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Care providers have a poor understanding of the needs of black and minority ethnic communities. There is a lack of health education regarding cancer and awareness of the availability of support services is limited among black and minority ethnic communities. As well as this, there is a lack of cultural competence education for health providers, especially in cancer awareness.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14141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is a real need for Primary Care Staff to understand the needs of culturally diverse communities. Cultural competency will bring in results.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solidFill>
                  <a:srgbClr val="0A0A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Cultural competence refers to an ability to interact effectively with people of different cultures and socio-economic backgrounds. Cultural competence comprises four components: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solidFill>
                  <a:srgbClr val="0A0A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rgbClr val="0A0A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Awareness of one’s own cultural worldview</a:t>
            </a:r>
            <a:endParaRPr lang="en-GB" dirty="0">
              <a:solidFill>
                <a:srgbClr val="0A0A0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rgbClr val="0A0A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Attitude towards cultural differences</a:t>
            </a:r>
            <a:endParaRPr lang="en-GB" dirty="0">
              <a:solidFill>
                <a:srgbClr val="0A0A0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rgbClr val="0A0A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Knowledge of different cultural practices and worldviews</a:t>
            </a:r>
            <a:endParaRPr lang="en-GB" dirty="0">
              <a:solidFill>
                <a:srgbClr val="0A0A0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rgbClr val="0A0A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Cross-cultural skills</a:t>
            </a:r>
            <a:endParaRPr lang="en-GB" dirty="0">
              <a:solidFill>
                <a:srgbClr val="0A0A0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solidFill>
                  <a:srgbClr val="0A0A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solidFill>
                  <a:srgbClr val="0A0A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Developing cultural competence results in an ability to understand, communicate with, and effectively interact with people across cultures.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0543-A0E0-470B-A92F-2DA72B42699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4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153C-5325-7242-841A-9E3C9F5ED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80250-1191-3344-ADA1-6AF2C6A37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58B4B-D721-4761-87EC-0C0EE69D9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75696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45D9C-0723-7D44-AD26-BA11FA31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CB6B1-168B-1B4D-B2B3-5BDF03EAC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4CD2E-DD83-6343-853E-8633503AD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AD562-6883-2D48-942E-976C06ED7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294966-D373-2E49-BFB7-3F209CE08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719D0F-54DC-4310-BA1A-D80716C94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40822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BB53-488D-E44F-BE91-CDCC7BC2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595267B-3360-40AF-A803-930959D64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3188493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7F44-26ED-854C-8444-91DBEF21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F5B33-B1A5-364F-B5CF-67A7ECA34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D4A4D-E791-9547-85F3-1C4A245C9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A1C184-1061-427D-A38C-46F3B9381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529067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24D41-BEAC-084D-B9EA-046B893C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9D1CC3-548D-BA46-95AA-B555EFF86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D5E6D-5E08-6B48-AEE3-FE4E95ECE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081A41-5A1A-4F9F-889E-A513700F4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305752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406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153C-5325-7242-841A-9E3C9F5ED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80250-1191-3344-ADA1-6AF2C6A37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7F069DB-8681-2747-9A9A-B157281A3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en-US" sz="600">
                <a:solidFill>
                  <a:srgbClr val="3D312E"/>
                </a:solidFill>
              </a:rPr>
              <a:t>Yorkshire Cancer Research. Registered Charity 516898. All rights Reserved.</a:t>
            </a:r>
            <a:endParaRPr lang="en-US" sz="600">
              <a:solidFill>
                <a:srgbClr val="3D31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64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CC88-9647-DF4B-9E3E-F606845FD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Today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486DF-1534-674D-B0A5-D30708603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Master text styles</a:t>
            </a:r>
            <a:endParaRPr lang="en-US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Master text styles</a:t>
            </a:r>
            <a:endParaRPr lang="en-US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Master text styles</a:t>
            </a:r>
            <a:endParaRPr lang="en-US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Master text styles</a:t>
            </a:r>
            <a:endParaRPr lang="en-US"/>
          </a:p>
          <a:p>
            <a:pPr lvl="0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D3D46A-5F44-1A48-956D-F2B9BDD1E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en-US" sz="600">
                <a:solidFill>
                  <a:srgbClr val="3D312E"/>
                </a:solidFill>
              </a:rPr>
              <a:t>Yorkshire Cancer Research. Registered Charity 516898. All rights Reserved.</a:t>
            </a:r>
            <a:endParaRPr lang="en-US" sz="600">
              <a:solidFill>
                <a:srgbClr val="3D31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89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CC88-9647-DF4B-9E3E-F606845F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486DF-1534-674D-B0A5-D30708603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D3D46A-5F44-1A48-956D-F2B9BDD1E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en-US" sz="600">
                <a:solidFill>
                  <a:srgbClr val="3D312E"/>
                </a:solidFill>
              </a:rPr>
              <a:t>Yorkshire Cancer Research. Registered Charity 516898. All rights Reserved.</a:t>
            </a:r>
            <a:endParaRPr lang="en-US" sz="600">
              <a:solidFill>
                <a:srgbClr val="3D31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3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B298E-C8AD-924A-9227-38207CA5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E0112-7395-F149-85FA-B2C599633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4DB49-4CDA-0C4A-B660-CA4D14282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5899264-09CA-4F50-9EDD-AAF724D596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en-US" sz="600">
                <a:solidFill>
                  <a:srgbClr val="3D312E"/>
                </a:solidFill>
              </a:rPr>
              <a:t>Yorkshire Cancer Research. Registered Charity 516898. All rights Reserved.</a:t>
            </a:r>
            <a:endParaRPr lang="en-US" sz="600">
              <a:solidFill>
                <a:srgbClr val="3D31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25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45D9C-0723-7D44-AD26-BA11FA31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CB6B1-168B-1B4D-B2B3-5BDF03EAC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4CD2E-DD83-6343-853E-8633503AD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AD562-6883-2D48-942E-976C06ED7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294966-D373-2E49-BFB7-3F209CE08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A582023-C8FA-5749-B193-E37CB6701C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en-US" sz="600">
                <a:solidFill>
                  <a:srgbClr val="3D312E"/>
                </a:solidFill>
              </a:rPr>
              <a:t>Yorkshire Cancer Research. Registered Charity 516898. All rights Reserved.</a:t>
            </a:r>
            <a:endParaRPr lang="en-US" sz="600">
              <a:solidFill>
                <a:srgbClr val="3D31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6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153C-5325-7242-841A-9E3C9F5ED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80250-1191-3344-ADA1-6AF2C6A37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58B4B-D721-4761-87EC-0C0EE69D9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443958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BB53-488D-E44F-BE91-CDCC7BC2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9216CF-C375-4143-A227-45E1AA582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en-US" sz="600">
                <a:solidFill>
                  <a:srgbClr val="3D312E"/>
                </a:solidFill>
              </a:rPr>
              <a:t>Yorkshire Cancer Research. Registered Charity 516898. All rights Reserved.</a:t>
            </a:r>
            <a:endParaRPr lang="en-US" sz="600">
              <a:solidFill>
                <a:srgbClr val="3D31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67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7F44-26ED-854C-8444-91DBEF21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F5B33-B1A5-364F-B5CF-67A7ECA34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D4A4D-E791-9547-85F3-1C4A245C9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598C509-BA84-AC44-B5E2-201185CE9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en-US" sz="600">
                <a:solidFill>
                  <a:srgbClr val="3D312E"/>
                </a:solidFill>
              </a:rPr>
              <a:t>Yorkshire Cancer Research. Registered Charity 516898. All rights Reserved.</a:t>
            </a:r>
            <a:endParaRPr lang="en-US" sz="600">
              <a:solidFill>
                <a:srgbClr val="3D31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58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24D41-BEAC-084D-B9EA-046B893C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9D1CC3-548D-BA46-95AA-B555EFF86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D5E6D-5E08-6B48-AEE3-FE4E95ECE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8E8EECD-5142-B245-A5F5-CB36F4E0B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en-US" sz="600">
                <a:solidFill>
                  <a:srgbClr val="3D312E"/>
                </a:solidFill>
              </a:rPr>
              <a:t>Yorkshire Cancer Research. Registered Charity 516898. All rights Reserved.</a:t>
            </a:r>
            <a:endParaRPr lang="en-US" sz="600">
              <a:solidFill>
                <a:srgbClr val="3D31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76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FD1FB4-37A2-3345-AD03-C018936F00C5}"/>
              </a:ext>
            </a:extLst>
          </p:cNvPr>
          <p:cNvSpPr/>
          <p:nvPr userDrawn="1"/>
        </p:nvSpPr>
        <p:spPr>
          <a:xfrm>
            <a:off x="4014652" y="3857897"/>
            <a:ext cx="8307979" cy="3082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AF98FD-C8AB-4829-BC8D-9C03DB81BD3C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en-US" sz="600">
                <a:solidFill>
                  <a:srgbClr val="3D312E"/>
                </a:solidFill>
              </a:rPr>
              <a:t>Yorkshire Cancer Research. Registered Charity 516898. All rights Reserved.</a:t>
            </a:r>
            <a:endParaRPr lang="en-US" sz="600">
              <a:solidFill>
                <a:srgbClr val="3D312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4630FF-2517-47D3-9C01-183C1AA54089}"/>
              </a:ext>
            </a:extLst>
          </p:cNvPr>
          <p:cNvGrpSpPr/>
          <p:nvPr userDrawn="1"/>
        </p:nvGrpSpPr>
        <p:grpSpPr>
          <a:xfrm>
            <a:off x="2745211" y="2007968"/>
            <a:ext cx="6701578" cy="2842063"/>
            <a:chOff x="2381341" y="2007968"/>
            <a:chExt cx="6701578" cy="2842063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B77994B9-50CD-41DD-BC3E-C99C9C0BC3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381341" y="2007968"/>
              <a:ext cx="2842063" cy="2842063"/>
            </a:xfrm>
            <a:prstGeom prst="rect">
              <a:avLst/>
            </a:prstGeom>
          </p:spPr>
        </p:pic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72E8F660-C52C-46C0-B364-4A2E3069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23404" y="2355647"/>
              <a:ext cx="3859515" cy="2202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7737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FD1FB4-37A2-3345-AD03-C018936F00C5}"/>
              </a:ext>
            </a:extLst>
          </p:cNvPr>
          <p:cNvSpPr/>
          <p:nvPr userDrawn="1"/>
        </p:nvSpPr>
        <p:spPr>
          <a:xfrm>
            <a:off x="4014652" y="3857897"/>
            <a:ext cx="8307979" cy="3082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8250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153C-5325-7242-841A-9E3C9F5ED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80250-1191-3344-ADA1-6AF2C6A37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7F069DB-8681-2747-9A9A-B157281A3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en-US" sz="600">
                <a:solidFill>
                  <a:srgbClr val="3D312E"/>
                </a:solidFill>
              </a:rPr>
              <a:t>Yorkshire Cancer Research. Registered Charity 516898. All rights Reserved.</a:t>
            </a:r>
            <a:endParaRPr lang="en-US" sz="600">
              <a:solidFill>
                <a:srgbClr val="3D31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55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CC88-9647-DF4B-9E3E-F606845FD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Today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486DF-1534-674D-B0A5-D30708603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Master text styles</a:t>
            </a:r>
            <a:endParaRPr lang="en-US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Master text styles</a:t>
            </a:r>
            <a:endParaRPr lang="en-US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Master text styles</a:t>
            </a:r>
            <a:endParaRPr lang="en-US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Master text styles</a:t>
            </a:r>
            <a:endParaRPr lang="en-US"/>
          </a:p>
          <a:p>
            <a:pPr lvl="0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D3D46A-5F44-1A48-956D-F2B9BDD1E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en-US" sz="600">
                <a:solidFill>
                  <a:srgbClr val="3D312E"/>
                </a:solidFill>
              </a:rPr>
              <a:t>Yorkshire Cancer Research. Registered Charity 516898. All rights Reserved.</a:t>
            </a:r>
            <a:endParaRPr lang="en-US" sz="600">
              <a:solidFill>
                <a:srgbClr val="3D31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09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CC88-9647-DF4B-9E3E-F606845F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486DF-1534-674D-B0A5-D30708603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D3D46A-5F44-1A48-956D-F2B9BDD1E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en-US" sz="600">
                <a:solidFill>
                  <a:srgbClr val="3D312E"/>
                </a:solidFill>
              </a:rPr>
              <a:t>Yorkshire Cancer Research. Registered Charity 516898. All rights Reserved.</a:t>
            </a:r>
            <a:endParaRPr lang="en-US" sz="600">
              <a:solidFill>
                <a:srgbClr val="3D31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38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B298E-C8AD-924A-9227-38207CA5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E0112-7395-F149-85FA-B2C599633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4DB49-4CDA-0C4A-B660-CA4D14282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5899264-09CA-4F50-9EDD-AAF724D596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en-US" sz="600">
                <a:solidFill>
                  <a:srgbClr val="3D312E"/>
                </a:solidFill>
              </a:rPr>
              <a:t>Yorkshire Cancer Research. Registered Charity 516898. All rights Reserved.</a:t>
            </a:r>
            <a:endParaRPr lang="en-US" sz="600">
              <a:solidFill>
                <a:srgbClr val="3D31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775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45D9C-0723-7D44-AD26-BA11FA31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CB6B1-168B-1B4D-B2B3-5BDF03EAC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4CD2E-DD83-6343-853E-8633503AD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AD562-6883-2D48-942E-976C06ED7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294966-D373-2E49-BFB7-3F209CE08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A582023-C8FA-5749-B193-E37CB6701C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en-US" sz="600">
                <a:solidFill>
                  <a:srgbClr val="3D312E"/>
                </a:solidFill>
              </a:rPr>
              <a:t>Yorkshire Cancer Research. Registered Charity 516898. All rights Reserved.</a:t>
            </a:r>
            <a:endParaRPr lang="en-US" sz="600">
              <a:solidFill>
                <a:srgbClr val="3D31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9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153C-5325-7242-841A-9E3C9F5ED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80250-1191-3344-ADA1-6AF2C6A37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58B4B-D721-4761-87EC-0C0EE69D9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302492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BB53-488D-E44F-BE91-CDCC7BC2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9216CF-C375-4143-A227-45E1AA582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en-US" sz="600">
                <a:solidFill>
                  <a:srgbClr val="3D312E"/>
                </a:solidFill>
              </a:rPr>
              <a:t>Yorkshire Cancer Research. Registered Charity 516898. All rights Reserved.</a:t>
            </a:r>
            <a:endParaRPr lang="en-US" sz="600">
              <a:solidFill>
                <a:srgbClr val="3D31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39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7F44-26ED-854C-8444-91DBEF21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F5B33-B1A5-364F-B5CF-67A7ECA34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D4A4D-E791-9547-85F3-1C4A245C9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598C509-BA84-AC44-B5E2-201185CE9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en-US" sz="600">
                <a:solidFill>
                  <a:srgbClr val="3D312E"/>
                </a:solidFill>
              </a:rPr>
              <a:t>Yorkshire Cancer Research. Registered Charity 516898. All rights Reserved.</a:t>
            </a:r>
            <a:endParaRPr lang="en-US" sz="600">
              <a:solidFill>
                <a:srgbClr val="3D31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20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24D41-BEAC-084D-B9EA-046B893C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9D1CC3-548D-BA46-95AA-B555EFF86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D5E6D-5E08-6B48-AEE3-FE4E95ECE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8E8EECD-5142-B245-A5F5-CB36F4E0B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en-US" sz="600">
                <a:solidFill>
                  <a:srgbClr val="3D312E"/>
                </a:solidFill>
              </a:rPr>
              <a:t>Yorkshire Cancer Research. Registered Charity 516898. All rights Reserved.</a:t>
            </a:r>
            <a:endParaRPr lang="en-US" sz="600">
              <a:solidFill>
                <a:srgbClr val="3D31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07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FD1FB4-37A2-3345-AD03-C018936F00C5}"/>
              </a:ext>
            </a:extLst>
          </p:cNvPr>
          <p:cNvSpPr/>
          <p:nvPr userDrawn="1"/>
        </p:nvSpPr>
        <p:spPr>
          <a:xfrm>
            <a:off x="4014652" y="3857897"/>
            <a:ext cx="8307979" cy="3082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ACE3E7-9324-40F8-87A6-8787A794C6B0}"/>
              </a:ext>
            </a:extLst>
          </p:cNvPr>
          <p:cNvGrpSpPr/>
          <p:nvPr userDrawn="1"/>
        </p:nvGrpSpPr>
        <p:grpSpPr>
          <a:xfrm>
            <a:off x="2381341" y="2007968"/>
            <a:ext cx="7429317" cy="2842063"/>
            <a:chOff x="2416718" y="1880148"/>
            <a:chExt cx="7429317" cy="2842063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B77994B9-50CD-41DD-BC3E-C99C9C0BC3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416718" y="1880148"/>
              <a:ext cx="2842063" cy="284206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CEC06D-349E-4419-9337-452AC590227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8616" t="22943" b="16206"/>
            <a:stretch/>
          </p:blipFill>
          <p:spPr>
            <a:xfrm>
              <a:off x="5223631" y="2286325"/>
              <a:ext cx="4622404" cy="2285350"/>
            </a:xfrm>
            <a:prstGeom prst="rect">
              <a:avLst/>
            </a:prstGeom>
          </p:spPr>
        </p:pic>
      </p:grp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AF98FD-C8AB-4829-BC8D-9C03DB81B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en-US" sz="600">
                <a:solidFill>
                  <a:srgbClr val="3D312E"/>
                </a:solidFill>
              </a:rPr>
              <a:t>Yorkshire Cancer Research. Registered Charity 516898. All rights Reserved.</a:t>
            </a:r>
            <a:endParaRPr lang="en-US" sz="600">
              <a:solidFill>
                <a:srgbClr val="3D31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59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FD1FB4-37A2-3345-AD03-C018936F00C5}"/>
              </a:ext>
            </a:extLst>
          </p:cNvPr>
          <p:cNvSpPr/>
          <p:nvPr userDrawn="1"/>
        </p:nvSpPr>
        <p:spPr>
          <a:xfrm>
            <a:off x="4014652" y="3857897"/>
            <a:ext cx="8307979" cy="3082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95049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153C-5325-7242-841A-9E3C9F5ED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80250-1191-3344-ADA1-6AF2C6A37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3DA06-3A8F-4C8C-8611-48952CF80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918250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7F069DB-8681-2747-9A9A-B157281A3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DB35D-0A06-1E47-8287-7B20E164F8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6521" y="2553368"/>
            <a:ext cx="4531591" cy="136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18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CC88-9647-DF4B-9E3E-F606845FD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Today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486DF-1534-674D-B0A5-D30708603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Master text styles</a:t>
            </a:r>
            <a:endParaRPr lang="en-US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Master text styles</a:t>
            </a:r>
            <a:endParaRPr lang="en-US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Master text styles</a:t>
            </a:r>
            <a:endParaRPr lang="en-US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Master text styles</a:t>
            </a:r>
            <a:endParaRPr lang="en-US"/>
          </a:p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D9F0C-830E-4473-9D1A-3CA30CB0A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5371520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CC88-9647-DF4B-9E3E-F606845F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486DF-1534-674D-B0A5-D30708603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ACD73-F600-4E41-B966-34A2D6606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7036228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B298E-C8AD-924A-9227-38207CA5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E0112-7395-F149-85FA-B2C599633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4DB49-4CDA-0C4A-B660-CA4D14282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E5BE8F8-444F-49F2-B1F3-C4F7992A5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305415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153C-5325-7242-841A-9E3C9F5ED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80250-1191-3344-ADA1-6AF2C6A37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58B4B-D721-4761-87EC-0C0EE69D9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432051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45D9C-0723-7D44-AD26-BA11FA31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CB6B1-168B-1B4D-B2B3-5BDF03EAC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4CD2E-DD83-6343-853E-8633503AD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AD562-6883-2D48-942E-976C06ED7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294966-D373-2E49-BFB7-3F209CE08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80C7A6-8295-473E-83EF-882AADA546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3858141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BB53-488D-E44F-BE91-CDCC7BC2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A94163C-42C3-4E64-B7F2-EB4A2CE99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35554404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7F44-26ED-854C-8444-91DBEF21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F5B33-B1A5-364F-B5CF-67A7ECA34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D4A4D-E791-9547-85F3-1C4A245C9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598C509-BA84-AC44-B5E2-201185CE9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3046921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24D41-BEAC-084D-B9EA-046B893C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9D1CC3-548D-BA46-95AA-B555EFF86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D5E6D-5E08-6B48-AEE3-FE4E95ECE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1D7AE3-8965-4AC7-83AC-E7C5DA964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9903247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963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A6826E7-3CF2-D14E-90A4-C1E31EBF3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3715615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A6826E7-3CF2-D14E-90A4-C1E31EBF3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23071567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153C-5325-7242-841A-9E3C9F5ED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80250-1191-3344-ADA1-6AF2C6A37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58B4B-D721-4761-87EC-0C0EE69D9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Yorkshire Cancer Research. Registered Charity 516898. All rights Reserved.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4213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7F069DB-8681-2747-9A9A-B157281A3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Yorkshire Cancer Research. Registered Charity 516898. All rights Reserved.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DB35D-0A06-1E47-8287-7B20E164F8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6521" y="2553368"/>
            <a:ext cx="4531591" cy="136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375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CC88-9647-DF4B-9E3E-F606845FD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Today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486DF-1534-674D-B0A5-D30708603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Master text styles</a:t>
            </a:r>
            <a:endParaRPr lang="en-US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Master text styles</a:t>
            </a:r>
            <a:endParaRPr lang="en-US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Master text styles</a:t>
            </a:r>
            <a:endParaRPr lang="en-US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Master text styles</a:t>
            </a:r>
            <a:endParaRPr lang="en-US"/>
          </a:p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6AA81-B044-4837-A778-D965385EE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Yorkshire Cancer Research. Registered Charity 516898. All rights Reserved.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56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153C-5325-7242-841A-9E3C9F5ED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80250-1191-3344-ADA1-6AF2C6A37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58B4B-D721-4761-87EC-0C0EE69D9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3646412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CC88-9647-DF4B-9E3E-F606845F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486DF-1534-674D-B0A5-D30708603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DCCF9-ADFB-4F27-B801-DF07DCF02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Yorkshire Cancer Research. Registered Charity 516898. All rights Reserved.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7723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B298E-C8AD-924A-9227-38207CA5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E0112-7395-F149-85FA-B2C599633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4DB49-4CDA-0C4A-B660-CA4D14282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EE125F7-DEE9-4123-8250-1113F4E05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Yorkshire Cancer Research. Registered Charity 516898. All rights Reserved.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8009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45D9C-0723-7D44-AD26-BA11FA31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CB6B1-168B-1B4D-B2B3-5BDF03EAC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4CD2E-DD83-6343-853E-8633503AD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AD562-6883-2D48-942E-976C06ED7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294966-D373-2E49-BFB7-3F209CE08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719D0F-54DC-4310-BA1A-D80716C94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Yorkshire Cancer Research. Registered Charity 516898. All rights Reserved.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6450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BB53-488D-E44F-BE91-CDCC7BC2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595267B-3360-40AF-A803-930959D64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Yorkshire Cancer Research. Registered Charity 516898. All rights Reserved.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7935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7F44-26ED-854C-8444-91DBEF21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F5B33-B1A5-364F-B5CF-67A7ECA34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D4A4D-E791-9547-85F3-1C4A245C9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A1C184-1061-427D-A38C-46F3B9381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Yorkshire Cancer Research. Registered Charity 516898. All rights Reserved.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778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24D41-BEAC-084D-B9EA-046B893C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9D1CC3-548D-BA46-95AA-B555EFF86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D5E6D-5E08-6B48-AEE3-FE4E95ECE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081A41-5A1A-4F9F-889E-A513700F4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Yorkshire Cancer Research. Registered Charity 516898. All rights Reserved.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837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9957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A6826E7-3CF2-D14E-90A4-C1E31EBF3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260780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7F069DB-8681-2747-9A9A-B157281A3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DB35D-0A06-1E47-8287-7B20E164F8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6521" y="2553368"/>
            <a:ext cx="4531591" cy="136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CC88-9647-DF4B-9E3E-F606845FD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Today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486DF-1534-674D-B0A5-D30708603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Master text styles</a:t>
            </a:r>
            <a:endParaRPr lang="en-US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Master text styles</a:t>
            </a:r>
            <a:endParaRPr lang="en-US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Master text styles</a:t>
            </a:r>
            <a:endParaRPr lang="en-US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Master text styles</a:t>
            </a:r>
            <a:endParaRPr lang="en-US"/>
          </a:p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6AA81-B044-4837-A778-D965385EE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74514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CC88-9647-DF4B-9E3E-F606845F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486DF-1534-674D-B0A5-D30708603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DCCF9-ADFB-4F27-B801-DF07DCF02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8423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B298E-C8AD-924A-9227-38207CA5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E0112-7395-F149-85FA-B2C599633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4DB49-4CDA-0C4A-B660-CA4D14282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EE125F7-DEE9-4123-8250-1113F4E05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33741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FF1ECFA-D945-5C48-95EC-A43E9FB82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B83772-1325-E84E-93C8-D44125D7F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C0B89EC-6C78-419D-9AFF-8AA3DB60BF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9328" y="1422328"/>
            <a:ext cx="4013343" cy="401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3040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2B7C22-9A69-954F-8661-67848CEF6C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8856" y="2134049"/>
            <a:ext cx="5054291" cy="243795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C56DD-9AD2-BB4C-8609-D8B915102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FF7E23D-084B-425C-9EFD-C61C8ABAF2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82686" y="5165228"/>
            <a:ext cx="1692772" cy="169277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4B4715A-80A6-49FD-8D2B-766439365DB0}"/>
              </a:ext>
            </a:extLst>
          </p:cNvPr>
          <p:cNvGrpSpPr/>
          <p:nvPr userDrawn="1"/>
        </p:nvGrpSpPr>
        <p:grpSpPr>
          <a:xfrm>
            <a:off x="4912241" y="3901432"/>
            <a:ext cx="7279759" cy="3002674"/>
            <a:chOff x="4922874" y="3944680"/>
            <a:chExt cx="7279759" cy="3002674"/>
          </a:xfrm>
        </p:grpSpPr>
        <p:pic>
          <p:nvPicPr>
            <p:cNvPr id="8" name="Picture 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F717B383-78A6-4B1A-B263-9846151645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88" t="67689"/>
            <a:stretch/>
          </p:blipFill>
          <p:spPr>
            <a:xfrm>
              <a:off x="4922874" y="3944680"/>
              <a:ext cx="7279759" cy="3002674"/>
            </a:xfrm>
            <a:prstGeom prst="rect">
              <a:avLst/>
            </a:prstGeom>
          </p:spPr>
        </p:pic>
        <p:pic>
          <p:nvPicPr>
            <p:cNvPr id="10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id="{7EB0874F-C12D-4940-8D73-178714386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90567" y="5646200"/>
              <a:ext cx="2053750" cy="1171962"/>
            </a:xfrm>
            <a:prstGeom prst="rect">
              <a:avLst/>
            </a:prstGeom>
          </p:spPr>
        </p:pic>
        <p:pic>
          <p:nvPicPr>
            <p:cNvPr id="11" name="Picture 10" descr="Diagram&#10;&#10;Description automatically generated">
              <a:extLst>
                <a:ext uri="{FF2B5EF4-FFF2-40B4-BE49-F238E27FC236}">
                  <a16:creationId xmlns:a16="http://schemas.microsoft.com/office/drawing/2014/main" id="{572E0CCC-33F3-41C9-9AF0-0A4DE3683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191" t="7218" r="7642" b="7217"/>
            <a:stretch/>
          </p:blipFill>
          <p:spPr>
            <a:xfrm>
              <a:off x="8240233" y="5603968"/>
              <a:ext cx="1265274" cy="1256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509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FBDEFE5-35D4-454F-8D96-5350274E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C03092-0EA2-F346-B7B2-EBC7B09A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A8610E3-6CC9-4F2F-875C-FB1A1A6F9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82686" y="5165228"/>
            <a:ext cx="1692772" cy="1692772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1B4F2F-A0BF-4EB1-A825-50C254D2B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85886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3" r:id="rId2"/>
    <p:sldLayoutId id="2147484222" r:id="rId3"/>
    <p:sldLayoutId id="2147484224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FBDEFE5-35D4-454F-8D96-5350274E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C03092-0EA2-F346-B7B2-EBC7B09A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A8610E3-6CC9-4F2F-875C-FB1A1A6F9E4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282686" y="5165228"/>
            <a:ext cx="1692772" cy="1692772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1B4F2F-A0BF-4EB1-A825-50C254D2B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279289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FBDEFE5-35D4-454F-8D96-5350274E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C03092-0EA2-F346-B7B2-EBC7B09A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111BEAB-B344-5546-B341-AE1A259D0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en-US" sz="600">
                <a:solidFill>
                  <a:srgbClr val="3D312E"/>
                </a:solidFill>
              </a:rPr>
              <a:t>Yorkshire Cancer Research. Registered Charity 516898. All rights Reserved.</a:t>
            </a:r>
            <a:endParaRPr lang="en-US" sz="600">
              <a:solidFill>
                <a:srgbClr val="3D312E"/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F010CA1-F104-4E17-B292-5B1E5F1781D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27253" y="5606898"/>
            <a:ext cx="2981741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8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FBDEFE5-35D4-454F-8D96-5350274E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C03092-0EA2-F346-B7B2-EBC7B09A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111BEAB-B344-5546-B341-AE1A259D0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en-US" sz="600">
                <a:solidFill>
                  <a:srgbClr val="3D312E"/>
                </a:solidFill>
              </a:rPr>
              <a:t>Yorkshire Cancer Research. Registered Charity 516898. All rights Reserved.</a:t>
            </a:r>
            <a:endParaRPr lang="en-US" sz="600">
              <a:solidFill>
                <a:srgbClr val="3D312E"/>
              </a:solidFill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F31B9F9A-9C9E-488E-A4E9-7B4864067A9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106385" y="5237700"/>
            <a:ext cx="1620300" cy="16203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BF99199-C8F6-4AFB-AC38-34B274C9170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689477" y="5413866"/>
            <a:ext cx="2221992" cy="12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0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FBDEFE5-35D4-454F-8D96-5350274E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C03092-0EA2-F346-B7B2-EBC7B09A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88FA4AD-4F6B-4BDD-BFD7-6DC86A8106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882675" y="5617734"/>
            <a:ext cx="1103745" cy="1103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A8A72A-A3EF-4660-AF52-530C6CBDAC3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86420" y="6037349"/>
            <a:ext cx="1665317" cy="3992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61C580E-206D-4BDC-949C-7D776E3E4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26326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95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2B7C22-9A69-954F-8661-67848CEF6C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8856" y="2134049"/>
            <a:ext cx="5054291" cy="243795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C56DD-9AD2-BB4C-8609-D8B915102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FF7E23D-084B-425C-9EFD-C61C8ABAF2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82686" y="5165228"/>
            <a:ext cx="1692772" cy="169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8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2B7C22-9A69-954F-8661-67848CEF6C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8856" y="2134049"/>
            <a:ext cx="5054291" cy="243795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C56DD-9AD2-BB4C-8609-D8B915102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altLang="en-US" sz="600"/>
              <a:t>Yorkshire Cancer Research. Registered Charity 516898. All rights Reserved.</a:t>
            </a:r>
            <a:endParaRPr lang="en-US" sz="60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88879C4-0FBF-401A-98DE-C25A9FFECB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82675" y="5617734"/>
            <a:ext cx="1103745" cy="1103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B2A274-A671-4B40-9B84-2382132932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86420" y="6037349"/>
            <a:ext cx="1665317" cy="3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7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FBDEFE5-35D4-454F-8D96-5350274E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C03092-0EA2-F346-B7B2-EBC7B09A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1B4F2F-A0BF-4EB1-A825-50C254D2B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757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Yorkshire Cancer Research. Registered Charity 516898. All rights Reserved.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AEA491-F7E4-48EA-8300-46CE520D1F8C}"/>
              </a:ext>
            </a:extLst>
          </p:cNvPr>
          <p:cNvGrpSpPr/>
          <p:nvPr userDrawn="1"/>
        </p:nvGrpSpPr>
        <p:grpSpPr>
          <a:xfrm>
            <a:off x="4912241" y="3901432"/>
            <a:ext cx="7279759" cy="3002674"/>
            <a:chOff x="4922874" y="3944680"/>
            <a:chExt cx="7279759" cy="3002674"/>
          </a:xfrm>
        </p:grpSpPr>
        <p:pic>
          <p:nvPicPr>
            <p:cNvPr id="11" name="Picture 1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F56563-7B46-4B0F-AD8B-A2B3379601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88" t="67689"/>
            <a:stretch/>
          </p:blipFill>
          <p:spPr>
            <a:xfrm>
              <a:off x="4922874" y="3944680"/>
              <a:ext cx="7279759" cy="3002674"/>
            </a:xfrm>
            <a:prstGeom prst="rect">
              <a:avLst/>
            </a:prstGeom>
          </p:spPr>
        </p:pic>
        <p:pic>
          <p:nvPicPr>
            <p:cNvPr id="12" name="Picture 11" descr="Logo, company name&#10;&#10;Description automatically generated">
              <a:extLst>
                <a:ext uri="{FF2B5EF4-FFF2-40B4-BE49-F238E27FC236}">
                  <a16:creationId xmlns:a16="http://schemas.microsoft.com/office/drawing/2014/main" id="{2F054588-FA7E-4E91-B1BF-3345267F3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590567" y="5646200"/>
              <a:ext cx="2053750" cy="1171962"/>
            </a:xfrm>
            <a:prstGeom prst="rect">
              <a:avLst/>
            </a:prstGeom>
          </p:spPr>
        </p:pic>
        <p:pic>
          <p:nvPicPr>
            <p:cNvPr id="13" name="Picture 12" descr="Diagram&#10;&#10;Description automatically generated">
              <a:extLst>
                <a:ext uri="{FF2B5EF4-FFF2-40B4-BE49-F238E27FC236}">
                  <a16:creationId xmlns:a16="http://schemas.microsoft.com/office/drawing/2014/main" id="{5E7439B2-C604-492E-8D27-DBFBB1C4EF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6191" t="7218" r="7642" b="7217"/>
            <a:stretch/>
          </p:blipFill>
          <p:spPr>
            <a:xfrm>
              <a:off x="8240233" y="5603968"/>
              <a:ext cx="1265274" cy="1256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435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1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5" Type="http://schemas.openxmlformats.org/officeDocument/2006/relationships/hyperlink" Target="https://www.cancerdata.nhs.uk/prevalence" TargetMode="Externa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1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7.xml"/><Relationship Id="rId4" Type="http://schemas.openxmlformats.org/officeDocument/2006/relationships/audio" Target="../media/media6.m4a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F58B-398D-4379-AEF9-7F32C159C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2013"/>
            <a:ext cx="9144000" cy="2387600"/>
          </a:xfrm>
        </p:spPr>
        <p:txBody>
          <a:bodyPr/>
          <a:lstStyle/>
          <a:p>
            <a:r>
              <a:rPr lang="en-GB" sz="4000" dirty="0"/>
              <a:t>Cancer Screening within</a:t>
            </a:r>
            <a:br>
              <a:rPr lang="en-GB" sz="4000" dirty="0"/>
            </a:br>
            <a:r>
              <a:rPr lang="en-GB" sz="4000" dirty="0"/>
              <a:t> Culturally Diverse Communities</a:t>
            </a:r>
            <a:r>
              <a:rPr lang="en-GB" sz="4400" dirty="0"/>
              <a:t/>
            </a:r>
            <a:br>
              <a:rPr lang="en-GB" sz="4400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A698C-9D22-44FA-9E5B-DDF7AA320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38462"/>
            <a:ext cx="9144000" cy="2387599"/>
          </a:xfrm>
        </p:spPr>
        <p:txBody>
          <a:bodyPr>
            <a:normAutofit fontScale="92500" lnSpcReduction="20000"/>
          </a:bodyPr>
          <a:lstStyle/>
          <a:p>
            <a:r>
              <a:rPr lang="en-GB" sz="2400" b="1" dirty="0"/>
              <a:t>Zobi </a:t>
            </a:r>
            <a:r>
              <a:rPr lang="en-GB" sz="2400" b="1" dirty="0" err="1"/>
              <a:t>Barok</a:t>
            </a:r>
            <a:r>
              <a:rPr lang="en-GB" sz="2400" b="1" dirty="0"/>
              <a:t> </a:t>
            </a:r>
          </a:p>
          <a:p>
            <a:r>
              <a:rPr lang="en-GB" sz="2300" dirty="0"/>
              <a:t>Cancer Screening and Awareness Coordinator</a:t>
            </a:r>
          </a:p>
          <a:p>
            <a:r>
              <a:rPr lang="en-GB" sz="2300" dirty="0"/>
              <a:t>Cancer Wise Leeds</a:t>
            </a:r>
          </a:p>
          <a:p>
            <a:r>
              <a:rPr lang="en-GB" dirty="0"/>
              <a:t>&amp; </a:t>
            </a:r>
          </a:p>
          <a:p>
            <a:r>
              <a:rPr lang="en-GB" sz="2600" b="1" dirty="0">
                <a:latin typeface="Helvetica (Body)"/>
              </a:rPr>
              <a:t>Nasar Ahmed </a:t>
            </a:r>
          </a:p>
          <a:p>
            <a:r>
              <a:rPr lang="en-GB" sz="2300" dirty="0">
                <a:latin typeface="Helvetica (Body)"/>
              </a:rPr>
              <a:t>Advanced Health Improvement Specialist </a:t>
            </a:r>
          </a:p>
          <a:p>
            <a:r>
              <a:rPr lang="en-GB" sz="2300" dirty="0">
                <a:latin typeface="Helvetica (Body)"/>
              </a:rPr>
              <a:t>Adults and Health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0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EF47-0EB2-4053-BBD9-AC2D8B0A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86359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7DC5"/>
                </a:solidFill>
              </a:rPr>
              <a:t>Primary Care Network Approach</a:t>
            </a:r>
            <a:r>
              <a:rPr lang="en-GB" sz="3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2B9F4-A065-487A-B740-D4B1FA739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753"/>
            <a:ext cx="10515600" cy="468721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2900" dirty="0"/>
              <a:t>Currently developing and implementing a Primary Care Network (PCN) level strategy to increase cancer screening rates in:</a:t>
            </a:r>
          </a:p>
          <a:p>
            <a:pPr marL="0" indent="0">
              <a:buNone/>
            </a:pPr>
            <a:endParaRPr lang="en-GB" sz="2400" b="1" dirty="0"/>
          </a:p>
          <a:p>
            <a:pPr algn="ctr"/>
            <a:r>
              <a:rPr lang="en-GB" sz="2800" b="1" dirty="0"/>
              <a:t>Armley</a:t>
            </a:r>
          </a:p>
          <a:p>
            <a:pPr algn="ctr"/>
            <a:r>
              <a:rPr lang="en-GB" sz="2800" b="1" dirty="0"/>
              <a:t> Chapeltown, </a:t>
            </a:r>
          </a:p>
          <a:p>
            <a:pPr algn="ctr"/>
            <a:r>
              <a:rPr lang="en-GB" sz="2800" b="1" dirty="0" err="1"/>
              <a:t>Burmantoft’s</a:t>
            </a:r>
            <a:r>
              <a:rPr lang="en-GB" sz="2800" b="1" dirty="0"/>
              <a:t> Harehills and Richmond Hill</a:t>
            </a:r>
          </a:p>
          <a:p>
            <a:pPr algn="ctr"/>
            <a:r>
              <a:rPr lang="en-GB" sz="2400" b="1" dirty="0"/>
              <a:t>(Some of the most deprived and culturally diverse areas in Leeds) </a:t>
            </a:r>
          </a:p>
          <a:p>
            <a:endParaRPr lang="en-GB" sz="2400" b="1" dirty="0">
              <a:solidFill>
                <a:schemeClr val="accent2"/>
              </a:solidFill>
            </a:endParaRPr>
          </a:p>
          <a:p>
            <a:r>
              <a:rPr lang="en-GB" sz="2800" b="1" u="sng" dirty="0">
                <a:solidFill>
                  <a:srgbClr val="007DC5"/>
                </a:solidFill>
              </a:rPr>
              <a:t>Work identified: </a:t>
            </a:r>
          </a:p>
          <a:p>
            <a:endParaRPr lang="en-GB" sz="2800" b="1" dirty="0">
              <a:solidFill>
                <a:srgbClr val="00B0F0"/>
              </a:solidFill>
            </a:endParaRPr>
          </a:p>
          <a:p>
            <a:pPr marL="342900" indent="-342900"/>
            <a:r>
              <a:rPr lang="en-GB" sz="2800" dirty="0"/>
              <a:t>Carrying out an audit of current practices within PCN </a:t>
            </a:r>
          </a:p>
          <a:p>
            <a:pPr marL="342900" indent="-342900"/>
            <a:r>
              <a:rPr lang="en-GB" sz="2800" dirty="0"/>
              <a:t>Data analysis of non responders &amp; through conversations with practices</a:t>
            </a:r>
          </a:p>
          <a:p>
            <a:pPr marL="342900" indent="-342900"/>
            <a:r>
              <a:rPr lang="en-GB" sz="2800" dirty="0"/>
              <a:t>Breaking down of ethnicities of patient population</a:t>
            </a:r>
          </a:p>
          <a:p>
            <a:pPr marL="342900" indent="-342900"/>
            <a:r>
              <a:rPr lang="en-GB" sz="2800" dirty="0"/>
              <a:t>Targeted work within the culturally diverse communities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1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EF47-0EB2-4053-BBD9-AC2D8B0A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774392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Cancer screening within BAME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2B9F4-A065-487A-B740-D4B1FA739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139522"/>
            <a:ext cx="10753725" cy="4351338"/>
          </a:xfrm>
        </p:spPr>
        <p:txBody>
          <a:bodyPr>
            <a:normAutofit fontScale="25000" lnSpcReduction="20000"/>
          </a:bodyPr>
          <a:lstStyle/>
          <a:p>
            <a:pPr lvl="0"/>
            <a:endParaRPr lang="en-GB" sz="8000" dirty="0"/>
          </a:p>
          <a:p>
            <a:pPr lvl="0"/>
            <a:r>
              <a:rPr lang="en-GB" sz="8000" dirty="0"/>
              <a:t>Health Inequalities: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GB" sz="8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GB" sz="8000" dirty="0"/>
              <a:t>Between 2006-18, 22,069 people were diagnosed with cancer in Leeds</a:t>
            </a:r>
            <a:r>
              <a:rPr lang="en-GB" sz="8000" baseline="30000" dirty="0"/>
              <a:t>1</a:t>
            </a:r>
            <a:r>
              <a:rPr lang="en-GB" sz="8000" dirty="0"/>
              <a:t>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GB" sz="8000" dirty="0"/>
              <a:t>Approximately, 9.1% (2,017) of these were from BAME background</a:t>
            </a:r>
            <a:r>
              <a:rPr lang="en-GB" sz="8000" baseline="30000" dirty="0"/>
              <a:t>1</a:t>
            </a:r>
            <a:r>
              <a:rPr lang="en-GB" sz="8000" dirty="0"/>
              <a:t>. </a:t>
            </a:r>
          </a:p>
          <a:p>
            <a:pPr marL="321457" indent="-321457">
              <a:spcBef>
                <a:spcPts val="600"/>
              </a:spcBef>
              <a:spcAft>
                <a:spcPts val="600"/>
              </a:spcAft>
            </a:pPr>
            <a:r>
              <a:rPr lang="en-GB" sz="8000" dirty="0"/>
              <a:t>Nationally, incidence of cancers in BAME population is lower than in the white population. However, this varies for different BAME populations and cancer types. </a:t>
            </a:r>
          </a:p>
          <a:p>
            <a:pPr marL="321457" indent="-321457">
              <a:spcBef>
                <a:spcPts val="600"/>
              </a:spcBef>
              <a:spcAft>
                <a:spcPts val="600"/>
              </a:spcAft>
            </a:pPr>
            <a:r>
              <a:rPr lang="en-GB" sz="8000" dirty="0"/>
              <a:t>Cancer screening uptake </a:t>
            </a:r>
            <a:r>
              <a:rPr lang="en-GB" sz="8000" dirty="0" smtClean="0"/>
              <a:t>rates are </a:t>
            </a:r>
            <a:r>
              <a:rPr lang="en-GB" sz="8000" dirty="0"/>
              <a:t>lower in areas of higher deprivation and amongst specific groups.</a:t>
            </a:r>
          </a:p>
          <a:p>
            <a:pPr marL="321457" indent="-321457">
              <a:spcBef>
                <a:spcPts val="600"/>
              </a:spcBef>
              <a:spcAft>
                <a:spcPts val="600"/>
              </a:spcAft>
            </a:pPr>
            <a:r>
              <a:rPr lang="en-GB" sz="8000" dirty="0"/>
              <a:t>Disproportionate impact of COVID and threat of widening health inequalities</a:t>
            </a:r>
          </a:p>
          <a:p>
            <a:pPr marL="0" indent="0">
              <a:buNone/>
            </a:pPr>
            <a:endParaRPr lang="en-GB" sz="8000" dirty="0"/>
          </a:p>
          <a:p>
            <a:pPr marL="321457" indent="-321457"/>
            <a:r>
              <a:rPr lang="en-GB" sz="8000" dirty="0"/>
              <a:t>CWL want to </a:t>
            </a:r>
            <a:r>
              <a:rPr lang="en-GB" sz="8000" dirty="0" err="1"/>
              <a:t>to</a:t>
            </a:r>
            <a:r>
              <a:rPr lang="en-GB" sz="8000" dirty="0"/>
              <a:t> see </a:t>
            </a:r>
            <a:r>
              <a:rPr lang="en-GB" sz="8000" b="1" dirty="0">
                <a:solidFill>
                  <a:srgbClr val="007DC5"/>
                </a:solidFill>
              </a:rPr>
              <a:t>a faster increase in uptake across all 3 national screening programmes in areas of higher deprivation and among specific priorities groups leading to a narrowing of the health inequalities gap.   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56BF8-0703-44B3-A1F9-62B3D58BC5F8}"/>
              </a:ext>
            </a:extLst>
          </p:cNvPr>
          <p:cNvSpPr txBox="1"/>
          <p:nvPr/>
        </p:nvSpPr>
        <p:spPr>
          <a:xfrm>
            <a:off x="600075" y="5623854"/>
            <a:ext cx="7429500" cy="47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 Data. (2017). Prevalence standardised ratio. Available at: </a:t>
            </a:r>
            <a:r>
              <a:rPr lang="en-GB" sz="1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https://www.cancerdata.nhs.uk/prevalence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hape 50">
            <a:extLst>
              <a:ext uri="{FF2B5EF4-FFF2-40B4-BE49-F238E27FC236}">
                <a16:creationId xmlns:a16="http://schemas.microsoft.com/office/drawing/2014/main" id="{206D20A2-7842-4131-9FA4-AD6A49DA39C9}"/>
              </a:ext>
            </a:extLst>
          </p:cNvPr>
          <p:cNvSpPr/>
          <p:nvPr/>
        </p:nvSpPr>
        <p:spPr>
          <a:xfrm>
            <a:off x="5666071" y="6234479"/>
            <a:ext cx="2445734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defRPr sz="1500" b="1">
                <a:solidFill>
                  <a:srgbClr val="3D2863"/>
                </a:solidFill>
                <a:uFill>
                  <a:solidFill>
                    <a:srgbClr val="0433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1200" dirty="0"/>
              <a:t>www.leedscancerprogramme.org.uk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EF47-0EB2-4053-BBD9-AC2D8B0A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958846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007DC5"/>
                </a:solidFill>
              </a:rPr>
              <a:t>Barriers to screening identified: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2B9F4-A065-487A-B740-D4B1FA739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1454150"/>
            <a:ext cx="10515600" cy="4351338"/>
          </a:xfrm>
        </p:spPr>
        <p:txBody>
          <a:bodyPr>
            <a:normAutofit/>
          </a:bodyPr>
          <a:lstStyle/>
          <a:p>
            <a:pPr fontAlgn="base"/>
            <a:r>
              <a:rPr lang="en-GB" sz="2400" dirty="0"/>
              <a:t>Lack of awareness and education </a:t>
            </a:r>
          </a:p>
          <a:p>
            <a:pPr marL="0" indent="0" fontAlgn="base">
              <a:buNone/>
            </a:pPr>
            <a:endParaRPr lang="en-GB" sz="2400" dirty="0"/>
          </a:p>
          <a:p>
            <a:pPr fontAlgn="base"/>
            <a:r>
              <a:rPr lang="en-GB" sz="2400" dirty="0"/>
              <a:t>Language/literacy barriers</a:t>
            </a:r>
          </a:p>
          <a:p>
            <a:pPr marL="0" indent="0" fontAlgn="base">
              <a:buNone/>
            </a:pPr>
            <a:endParaRPr lang="en-GB" sz="2400" dirty="0"/>
          </a:p>
          <a:p>
            <a:pPr fontAlgn="base"/>
            <a:r>
              <a:rPr lang="en-GB" sz="2400" dirty="0"/>
              <a:t>Fear and self denial/stigma</a:t>
            </a:r>
          </a:p>
          <a:p>
            <a:pPr marL="0" indent="0" fontAlgn="base">
              <a:buNone/>
            </a:pPr>
            <a:endParaRPr lang="en-GB" sz="2400" dirty="0"/>
          </a:p>
          <a:p>
            <a:pPr fontAlgn="base"/>
            <a:r>
              <a:rPr lang="en-GB" sz="2400" dirty="0"/>
              <a:t>Lack of cultural and religious sensitivities</a:t>
            </a:r>
          </a:p>
          <a:p>
            <a:pPr marL="0" indent="0" fontAlgn="base">
              <a:buNone/>
            </a:pPr>
            <a:endParaRPr lang="en-GB" sz="2400" dirty="0"/>
          </a:p>
          <a:p>
            <a:pPr fontAlgn="base"/>
            <a:r>
              <a:rPr lang="en-GB" sz="2400" dirty="0"/>
              <a:t> Accuracy of data</a:t>
            </a: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EF47-0EB2-4053-BBD9-AC2D8B0A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980786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007DC5"/>
                </a:solidFill>
              </a:rPr>
              <a:t>Ethnicity Coding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2B9F4-A065-487A-B740-D4B1FA739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756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007DC5"/>
              </a:buClr>
            </a:pPr>
            <a:r>
              <a:rPr lang="en-GB" sz="2200" dirty="0"/>
              <a:t>Analysed 400 categories of coding and condensed these categories and grouped them into 36 ethnic categories to support targeted work</a:t>
            </a:r>
          </a:p>
          <a:p>
            <a:pPr>
              <a:buClr>
                <a:srgbClr val="007DC5"/>
              </a:buClr>
            </a:pPr>
            <a:endParaRPr lang="en-GB" sz="2200" dirty="0"/>
          </a:p>
          <a:p>
            <a:pPr>
              <a:buClr>
                <a:srgbClr val="007DC5"/>
              </a:buClr>
            </a:pPr>
            <a:r>
              <a:rPr lang="en-GB" sz="2200" dirty="0"/>
              <a:t>Although there has been improvement in coding ethnicities there is a need to capture languages spoken to support this</a:t>
            </a:r>
          </a:p>
          <a:p>
            <a:pPr>
              <a:buClr>
                <a:srgbClr val="007DC5"/>
              </a:buClr>
            </a:pPr>
            <a:endParaRPr lang="en-GB" sz="2200" dirty="0"/>
          </a:p>
          <a:p>
            <a:pPr>
              <a:buClr>
                <a:srgbClr val="007DC5"/>
              </a:buClr>
            </a:pPr>
            <a:r>
              <a:rPr lang="en-GB" sz="2200" dirty="0"/>
              <a:t>Data and insight within communities has identified that some individuals have been recorded from the last country that they have resided – Italy/Spain- but originally from Eritrea</a:t>
            </a:r>
          </a:p>
          <a:p>
            <a:pPr>
              <a:buClr>
                <a:srgbClr val="007DC5"/>
              </a:buClr>
            </a:pPr>
            <a:endParaRPr lang="en-GB" sz="2200" dirty="0"/>
          </a:p>
          <a:p>
            <a:pPr>
              <a:buClr>
                <a:srgbClr val="007DC5"/>
              </a:buClr>
            </a:pPr>
            <a:r>
              <a:rPr lang="en-GB" sz="2200" dirty="0"/>
              <a:t>Ethnic coding may be misleading and inaccurate – use census to identify populations</a:t>
            </a:r>
          </a:p>
        </p:txBody>
      </p:sp>
    </p:spTree>
    <p:extLst>
      <p:ext uri="{BB962C8B-B14F-4D97-AF65-F5344CB8AC3E}">
        <p14:creationId xmlns:p14="http://schemas.microsoft.com/office/powerpoint/2010/main" val="32676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EF47-0EB2-4053-BBD9-AC2D8B0A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7" y="105706"/>
            <a:ext cx="10515600" cy="91914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7DC5"/>
                </a:solidFill>
              </a:rPr>
              <a:t>How we are overcoming barriers identified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2B9F4-A065-487A-B740-D4B1FA739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7" y="1024847"/>
            <a:ext cx="10515600" cy="4808305"/>
          </a:xfrm>
        </p:spPr>
        <p:txBody>
          <a:bodyPr>
            <a:normAutofit fontScale="25000" lnSpcReduction="20000"/>
          </a:bodyPr>
          <a:lstStyle/>
          <a:p>
            <a:endParaRPr lang="en-GB" sz="3600" b="1" dirty="0">
              <a:solidFill>
                <a:srgbClr val="007DC5"/>
              </a:solidFill>
            </a:endParaRPr>
          </a:p>
          <a:p>
            <a:r>
              <a:rPr lang="en-GB" sz="8000" b="1" dirty="0">
                <a:solidFill>
                  <a:srgbClr val="007DC5"/>
                </a:solidFill>
              </a:rPr>
              <a:t>Sharing Good Practice – </a:t>
            </a:r>
            <a:r>
              <a:rPr lang="en-GB" sz="8000" dirty="0"/>
              <a:t>sharing of resources/templates/text messaging</a:t>
            </a:r>
          </a:p>
          <a:p>
            <a:pPr marL="0" indent="0">
              <a:buNone/>
            </a:pPr>
            <a:endParaRPr lang="en-GB" sz="8000" dirty="0"/>
          </a:p>
          <a:p>
            <a:r>
              <a:rPr lang="en-GB" sz="8000" b="1" dirty="0">
                <a:solidFill>
                  <a:srgbClr val="007DC5"/>
                </a:solidFill>
              </a:rPr>
              <a:t>Raising Awareness of Signs and Symptoms- </a:t>
            </a:r>
            <a:r>
              <a:rPr lang="en-GB" sz="8000" dirty="0"/>
              <a:t>through gaps identified within particular communities</a:t>
            </a:r>
          </a:p>
          <a:p>
            <a:endParaRPr lang="en-GB" sz="8000" b="1" dirty="0">
              <a:solidFill>
                <a:srgbClr val="007DC5"/>
              </a:solidFill>
            </a:endParaRPr>
          </a:p>
          <a:p>
            <a:r>
              <a:rPr lang="en-GB" sz="8000" b="1" dirty="0">
                <a:solidFill>
                  <a:srgbClr val="007DC5"/>
                </a:solidFill>
              </a:rPr>
              <a:t>Community Partnerships- </a:t>
            </a:r>
            <a:r>
              <a:rPr lang="en-GB" sz="8000" dirty="0"/>
              <a:t>working with community organisations/groups already delivering services at local level – Targeted Work</a:t>
            </a:r>
          </a:p>
          <a:p>
            <a:pPr marL="457200" indent="-457200"/>
            <a:endParaRPr lang="en-GB" sz="8000" dirty="0">
              <a:solidFill>
                <a:srgbClr val="00B0F0"/>
              </a:solidFill>
            </a:endParaRPr>
          </a:p>
          <a:p>
            <a:r>
              <a:rPr lang="en-GB" sz="8000" b="1" dirty="0">
                <a:solidFill>
                  <a:srgbClr val="007DC5"/>
                </a:solidFill>
              </a:rPr>
              <a:t>Call For a Kit Clinic -  </a:t>
            </a:r>
            <a:r>
              <a:rPr lang="en-GB" sz="8000" dirty="0"/>
              <a:t>a pilot to support bowel screening where lowest uptake has been identified</a:t>
            </a:r>
          </a:p>
          <a:p>
            <a:endParaRPr lang="en-GB" sz="8000" dirty="0"/>
          </a:p>
          <a:p>
            <a:r>
              <a:rPr lang="en-GB" sz="8000" b="1" dirty="0">
                <a:solidFill>
                  <a:srgbClr val="007DC5"/>
                </a:solidFill>
              </a:rPr>
              <a:t>Training – </a:t>
            </a:r>
            <a:r>
              <a:rPr lang="en-GB" sz="8000" dirty="0"/>
              <a:t>Cultural Competency Training offered to Primary Care</a:t>
            </a:r>
          </a:p>
          <a:p>
            <a:pPr marL="0" indent="0">
              <a:buNone/>
            </a:pPr>
            <a:endParaRPr lang="en-GB" sz="8000" b="1" dirty="0">
              <a:solidFill>
                <a:srgbClr val="7030A0"/>
              </a:solidFill>
            </a:endParaRPr>
          </a:p>
          <a:p>
            <a:r>
              <a:rPr lang="en-GB" sz="8000" b="1" dirty="0">
                <a:solidFill>
                  <a:srgbClr val="007DC5"/>
                </a:solidFill>
              </a:rPr>
              <a:t>Working with Migrant Community Networkers- </a:t>
            </a:r>
            <a:r>
              <a:rPr lang="en-GB" sz="8000" dirty="0"/>
              <a:t>to support engagement with their respective communities</a:t>
            </a:r>
          </a:p>
          <a:p>
            <a:pPr marL="0" indent="0">
              <a:buNone/>
            </a:pPr>
            <a:endParaRPr lang="en-GB" sz="8000" b="1" dirty="0">
              <a:solidFill>
                <a:srgbClr val="00B0F0"/>
              </a:solidFill>
            </a:endParaRPr>
          </a:p>
          <a:p>
            <a:r>
              <a:rPr lang="en-GB" sz="8000" b="1" dirty="0">
                <a:solidFill>
                  <a:srgbClr val="007DC5"/>
                </a:solidFill>
              </a:rPr>
              <a:t>Targeted Work </a:t>
            </a:r>
            <a:r>
              <a:rPr lang="en-GB" sz="8000" dirty="0"/>
              <a:t>within the culturally diverse communities</a:t>
            </a:r>
          </a:p>
        </p:txBody>
      </p:sp>
    </p:spTree>
    <p:extLst>
      <p:ext uri="{BB962C8B-B14F-4D97-AF65-F5344CB8AC3E}">
        <p14:creationId xmlns:p14="http://schemas.microsoft.com/office/powerpoint/2010/main" val="154325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EF47-0EB2-4053-BBD9-AC2D8B0A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94996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007DC5"/>
                </a:solidFill>
              </a:rPr>
              <a:t>Recommendations moving forward: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2B9F4-A065-487A-B740-D4B1FA739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852"/>
            <a:ext cx="10515600" cy="4351338"/>
          </a:xfrm>
        </p:spPr>
        <p:txBody>
          <a:bodyPr>
            <a:normAutofit/>
          </a:bodyPr>
          <a:lstStyle/>
          <a:p>
            <a:r>
              <a:rPr lang="en-GB" sz="2200" dirty="0"/>
              <a:t>Increase raising awareness and education to communities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Targeted approach for culturally diverse communities</a:t>
            </a:r>
          </a:p>
          <a:p>
            <a:endParaRPr lang="en-GB" sz="2200" dirty="0"/>
          </a:p>
          <a:p>
            <a:r>
              <a:rPr lang="en-GB" sz="2200" dirty="0"/>
              <a:t>Provision of resources, comms and easy read materials</a:t>
            </a:r>
          </a:p>
          <a:p>
            <a:endParaRPr lang="en-GB" sz="2200" dirty="0"/>
          </a:p>
          <a:p>
            <a:r>
              <a:rPr lang="en-GB" sz="2200" dirty="0"/>
              <a:t>Introduce Cultural Competency Training to Primary Care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Introduction of a CDC lead to support Primary Care and coordinate targeted work referred to for consistency </a:t>
            </a:r>
          </a:p>
        </p:txBody>
      </p:sp>
    </p:spTree>
    <p:extLst>
      <p:ext uri="{BB962C8B-B14F-4D97-AF65-F5344CB8AC3E}">
        <p14:creationId xmlns:p14="http://schemas.microsoft.com/office/powerpoint/2010/main" val="403590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AECF71-DB2B-4440-8ED0-FCBB58F93D4D}"/>
              </a:ext>
            </a:extLst>
          </p:cNvPr>
          <p:cNvSpPr txBox="1"/>
          <p:nvPr/>
        </p:nvSpPr>
        <p:spPr>
          <a:xfrm>
            <a:off x="297951" y="5178174"/>
            <a:ext cx="3256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206817467"/>
      </p:ext>
    </p:extLst>
  </p:cSld>
  <p:clrMapOvr>
    <a:masterClrMapping/>
  </p:clrMapOvr>
</p:sld>
</file>

<file path=ppt/theme/theme1.xml><?xml version="1.0" encoding="utf-8"?>
<a:theme xmlns:a="http://schemas.openxmlformats.org/drawingml/2006/main" name="1_Main Title">
  <a:themeElements>
    <a:clrScheme name="Yorkshire Cancer Research">
      <a:dk1>
        <a:srgbClr val="007DC5"/>
      </a:dk1>
      <a:lt1>
        <a:srgbClr val="FFFFFF"/>
      </a:lt1>
      <a:dk2>
        <a:srgbClr val="3C302E"/>
      </a:dk2>
      <a:lt2>
        <a:srgbClr val="E7E6E6"/>
      </a:lt2>
      <a:accent1>
        <a:srgbClr val="FFCC40"/>
      </a:accent1>
      <a:accent2>
        <a:srgbClr val="F58220"/>
      </a:accent2>
      <a:accent3>
        <a:srgbClr val="EF4D7F"/>
      </a:accent3>
      <a:accent4>
        <a:srgbClr val="9ACA3C"/>
      </a:accent4>
      <a:accent5>
        <a:srgbClr val="00AAD3"/>
      </a:accent5>
      <a:accent6>
        <a:srgbClr val="70AD47"/>
      </a:accent6>
      <a:hlink>
        <a:srgbClr val="00AAD3"/>
      </a:hlink>
      <a:folHlink>
        <a:srgbClr val="EF4D7F"/>
      </a:folHlink>
    </a:clrScheme>
    <a:fontScheme name="Office 2">
      <a:majorFont>
        <a:latin typeface="Helvetic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Helvetica"/>
        <a:font script="Hebr" typeface="Helvetic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Helvetica"/>
        <a:font script="Uigh" typeface="Microsoft Uighur"/>
      </a:majorFont>
      <a:minorFont>
        <a:latin typeface="Helvetic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Helvetica"/>
        <a:font script="Hebr" typeface="Helvetic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Helvetic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End_Primary Logo">
  <a:themeElements>
    <a:clrScheme name="Yorkshire Cancer Research">
      <a:dk1>
        <a:srgbClr val="007DC5"/>
      </a:dk1>
      <a:lt1>
        <a:srgbClr val="FFFFFF"/>
      </a:lt1>
      <a:dk2>
        <a:srgbClr val="3C302E"/>
      </a:dk2>
      <a:lt2>
        <a:srgbClr val="E7E6E6"/>
      </a:lt2>
      <a:accent1>
        <a:srgbClr val="FFCC40"/>
      </a:accent1>
      <a:accent2>
        <a:srgbClr val="F58220"/>
      </a:accent2>
      <a:accent3>
        <a:srgbClr val="EF4D7F"/>
      </a:accent3>
      <a:accent4>
        <a:srgbClr val="9ACA3C"/>
      </a:accent4>
      <a:accent5>
        <a:srgbClr val="00AAD3"/>
      </a:accent5>
      <a:accent6>
        <a:srgbClr val="70AD47"/>
      </a:accent6>
      <a:hlink>
        <a:srgbClr val="00AAD3"/>
      </a:hlink>
      <a:folHlink>
        <a:srgbClr val="EF4D7F"/>
      </a:folHlink>
    </a:clrScheme>
    <a:fontScheme name="Office 2">
      <a:majorFont>
        <a:latin typeface="Helvetic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Helvetica"/>
        <a:font script="Hebr" typeface="Helvetic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Helvetica"/>
        <a:font script="Uigh" typeface="Microsoft Uighur"/>
      </a:majorFont>
      <a:minorFont>
        <a:latin typeface="Helvetic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Helvetica"/>
        <a:font script="Hebr" typeface="Helvetic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Helvetic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reaker Slides_Colours">
  <a:themeElements>
    <a:clrScheme name="Yorkshire Cancer Research">
      <a:dk1>
        <a:srgbClr val="007DC5"/>
      </a:dk1>
      <a:lt1>
        <a:srgbClr val="FFFFFF"/>
      </a:lt1>
      <a:dk2>
        <a:srgbClr val="3C302E"/>
      </a:dk2>
      <a:lt2>
        <a:srgbClr val="E7E6E6"/>
      </a:lt2>
      <a:accent1>
        <a:srgbClr val="FFCC40"/>
      </a:accent1>
      <a:accent2>
        <a:srgbClr val="F58220"/>
      </a:accent2>
      <a:accent3>
        <a:srgbClr val="EF4D7F"/>
      </a:accent3>
      <a:accent4>
        <a:srgbClr val="9ACA3C"/>
      </a:accent4>
      <a:accent5>
        <a:srgbClr val="00AAD3"/>
      </a:accent5>
      <a:accent6>
        <a:srgbClr val="70AD47"/>
      </a:accent6>
      <a:hlink>
        <a:srgbClr val="00AAD3"/>
      </a:hlink>
      <a:folHlink>
        <a:srgbClr val="EF4D7F"/>
      </a:folHlink>
    </a:clrScheme>
    <a:fontScheme name="Office 2">
      <a:majorFont>
        <a:latin typeface="Helvetic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Helvetica"/>
        <a:font script="Hebr" typeface="Helvetic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Helvetica"/>
        <a:font script="Uigh" typeface="Microsoft Uighur"/>
      </a:majorFont>
      <a:minorFont>
        <a:latin typeface="Helvetic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Helvetica"/>
        <a:font script="Hebr" typeface="Helvetic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Helvetic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Body Blue_Primary Logo">
  <a:themeElements>
    <a:clrScheme name="Yorkshire Cancer Research">
      <a:dk1>
        <a:srgbClr val="007DC5"/>
      </a:dk1>
      <a:lt1>
        <a:srgbClr val="FFFFFF"/>
      </a:lt1>
      <a:dk2>
        <a:srgbClr val="3C302E"/>
      </a:dk2>
      <a:lt2>
        <a:srgbClr val="E7E6E6"/>
      </a:lt2>
      <a:accent1>
        <a:srgbClr val="FFCC40"/>
      </a:accent1>
      <a:accent2>
        <a:srgbClr val="F58220"/>
      </a:accent2>
      <a:accent3>
        <a:srgbClr val="EF4D7F"/>
      </a:accent3>
      <a:accent4>
        <a:srgbClr val="9ACA3C"/>
      </a:accent4>
      <a:accent5>
        <a:srgbClr val="00AAD3"/>
      </a:accent5>
      <a:accent6>
        <a:srgbClr val="70AD47"/>
      </a:accent6>
      <a:hlink>
        <a:srgbClr val="00AAD3"/>
      </a:hlink>
      <a:folHlink>
        <a:srgbClr val="EF4D7F"/>
      </a:folHlink>
    </a:clrScheme>
    <a:fontScheme name="Office 2">
      <a:majorFont>
        <a:latin typeface="Helvetic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Helvetica"/>
        <a:font script="Hebr" typeface="Helvetic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Helvetica"/>
        <a:font script="Uigh" typeface="Microsoft Uighur"/>
      </a:majorFont>
      <a:minorFont>
        <a:latin typeface="Helvetic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Helvetica"/>
        <a:font script="Hebr" typeface="Helvetic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Helvetic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ody White_Primary Logo">
  <a:themeElements>
    <a:clrScheme name="Yorkshire Cancer Research">
      <a:dk1>
        <a:srgbClr val="007DC5"/>
      </a:dk1>
      <a:lt1>
        <a:srgbClr val="FFFFFF"/>
      </a:lt1>
      <a:dk2>
        <a:srgbClr val="3C302E"/>
      </a:dk2>
      <a:lt2>
        <a:srgbClr val="E7E6E6"/>
      </a:lt2>
      <a:accent1>
        <a:srgbClr val="FFCC40"/>
      </a:accent1>
      <a:accent2>
        <a:srgbClr val="F58220"/>
      </a:accent2>
      <a:accent3>
        <a:srgbClr val="EF4D7F"/>
      </a:accent3>
      <a:accent4>
        <a:srgbClr val="9ACA3C"/>
      </a:accent4>
      <a:accent5>
        <a:srgbClr val="00AAD3"/>
      </a:accent5>
      <a:accent6>
        <a:srgbClr val="70AD47"/>
      </a:accent6>
      <a:hlink>
        <a:srgbClr val="00AAD3"/>
      </a:hlink>
      <a:folHlink>
        <a:srgbClr val="EF4D7F"/>
      </a:folHlink>
    </a:clrScheme>
    <a:fontScheme name="Office 2">
      <a:majorFont>
        <a:latin typeface="Helvetic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Helvetica"/>
        <a:font script="Hebr" typeface="Helvetic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Helvetica"/>
        <a:font script="Uigh" typeface="Microsoft Uighur"/>
      </a:majorFont>
      <a:minorFont>
        <a:latin typeface="Helvetic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Helvetica"/>
        <a:font script="Hebr" typeface="Helvetic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Helvetic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Body White_Leeds Cancer Programme Logo">
  <a:themeElements>
    <a:clrScheme name="Yorkshire Cancer Research">
      <a:dk1>
        <a:srgbClr val="007DC5"/>
      </a:dk1>
      <a:lt1>
        <a:srgbClr val="FFFFFF"/>
      </a:lt1>
      <a:dk2>
        <a:srgbClr val="3C302E"/>
      </a:dk2>
      <a:lt2>
        <a:srgbClr val="E7E6E6"/>
      </a:lt2>
      <a:accent1>
        <a:srgbClr val="FFCC40"/>
      </a:accent1>
      <a:accent2>
        <a:srgbClr val="F58220"/>
      </a:accent2>
      <a:accent3>
        <a:srgbClr val="EF4D7F"/>
      </a:accent3>
      <a:accent4>
        <a:srgbClr val="9ACA3C"/>
      </a:accent4>
      <a:accent5>
        <a:srgbClr val="00AAD3"/>
      </a:accent5>
      <a:accent6>
        <a:srgbClr val="70AD47"/>
      </a:accent6>
      <a:hlink>
        <a:srgbClr val="00AAD3"/>
      </a:hlink>
      <a:folHlink>
        <a:srgbClr val="EF4D7F"/>
      </a:folHlink>
    </a:clrScheme>
    <a:fontScheme name="Office 2">
      <a:majorFont>
        <a:latin typeface="Helvetic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Helvetica"/>
        <a:font script="Hebr" typeface="Helvetic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Helvetica"/>
        <a:font script="Uigh" typeface="Microsoft Uighur"/>
      </a:majorFont>
      <a:minorFont>
        <a:latin typeface="Helvetic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Helvetica"/>
        <a:font script="Hebr" typeface="Helvetic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Helvetic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Body Blue_Alternative Logo">
  <a:themeElements>
    <a:clrScheme name="Yorkshire Cancer Research">
      <a:dk1>
        <a:srgbClr val="007DC5"/>
      </a:dk1>
      <a:lt1>
        <a:srgbClr val="FFFFFF"/>
      </a:lt1>
      <a:dk2>
        <a:srgbClr val="3C302E"/>
      </a:dk2>
      <a:lt2>
        <a:srgbClr val="E7E6E6"/>
      </a:lt2>
      <a:accent1>
        <a:srgbClr val="FFCC40"/>
      </a:accent1>
      <a:accent2>
        <a:srgbClr val="F58220"/>
      </a:accent2>
      <a:accent3>
        <a:srgbClr val="EF4D7F"/>
      </a:accent3>
      <a:accent4>
        <a:srgbClr val="9ACA3C"/>
      </a:accent4>
      <a:accent5>
        <a:srgbClr val="00AAD3"/>
      </a:accent5>
      <a:accent6>
        <a:srgbClr val="70AD47"/>
      </a:accent6>
      <a:hlink>
        <a:srgbClr val="00AAD3"/>
      </a:hlink>
      <a:folHlink>
        <a:srgbClr val="EF4D7F"/>
      </a:folHlink>
    </a:clrScheme>
    <a:fontScheme name="Office 2">
      <a:majorFont>
        <a:latin typeface="Helvetic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Helvetica"/>
        <a:font script="Hebr" typeface="Helvetic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Helvetica"/>
        <a:font script="Uigh" typeface="Microsoft Uighur"/>
      </a:majorFont>
      <a:minorFont>
        <a:latin typeface="Helvetic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Helvetica"/>
        <a:font script="Hebr" typeface="Helvetic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Helvetic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nd_Primary Logo">
  <a:themeElements>
    <a:clrScheme name="Yorkshire Cancer Research">
      <a:dk1>
        <a:srgbClr val="007DC5"/>
      </a:dk1>
      <a:lt1>
        <a:srgbClr val="FFFFFF"/>
      </a:lt1>
      <a:dk2>
        <a:srgbClr val="3C302E"/>
      </a:dk2>
      <a:lt2>
        <a:srgbClr val="E7E6E6"/>
      </a:lt2>
      <a:accent1>
        <a:srgbClr val="FFCC40"/>
      </a:accent1>
      <a:accent2>
        <a:srgbClr val="F58220"/>
      </a:accent2>
      <a:accent3>
        <a:srgbClr val="EF4D7F"/>
      </a:accent3>
      <a:accent4>
        <a:srgbClr val="9ACA3C"/>
      </a:accent4>
      <a:accent5>
        <a:srgbClr val="00AAD3"/>
      </a:accent5>
      <a:accent6>
        <a:srgbClr val="70AD47"/>
      </a:accent6>
      <a:hlink>
        <a:srgbClr val="00AAD3"/>
      </a:hlink>
      <a:folHlink>
        <a:srgbClr val="EF4D7F"/>
      </a:folHlink>
    </a:clrScheme>
    <a:fontScheme name="Office 2">
      <a:majorFont>
        <a:latin typeface="Helvetic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Helvetica"/>
        <a:font script="Hebr" typeface="Helvetic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Helvetica"/>
        <a:font script="Uigh" typeface="Microsoft Uighur"/>
      </a:majorFont>
      <a:minorFont>
        <a:latin typeface="Helvetic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Helvetica"/>
        <a:font script="Hebr" typeface="Helvetic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Helvetic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End_Alternative Logo">
  <a:themeElements>
    <a:clrScheme name="Yorkshire Cancer Research">
      <a:dk1>
        <a:srgbClr val="007DC5"/>
      </a:dk1>
      <a:lt1>
        <a:srgbClr val="FFFFFF"/>
      </a:lt1>
      <a:dk2>
        <a:srgbClr val="3C302E"/>
      </a:dk2>
      <a:lt2>
        <a:srgbClr val="E7E6E6"/>
      </a:lt2>
      <a:accent1>
        <a:srgbClr val="FFCC40"/>
      </a:accent1>
      <a:accent2>
        <a:srgbClr val="F58220"/>
      </a:accent2>
      <a:accent3>
        <a:srgbClr val="EF4D7F"/>
      </a:accent3>
      <a:accent4>
        <a:srgbClr val="9ACA3C"/>
      </a:accent4>
      <a:accent5>
        <a:srgbClr val="00AAD3"/>
      </a:accent5>
      <a:accent6>
        <a:srgbClr val="70AD47"/>
      </a:accent6>
      <a:hlink>
        <a:srgbClr val="00AAD3"/>
      </a:hlink>
      <a:folHlink>
        <a:srgbClr val="EF4D7F"/>
      </a:folHlink>
    </a:clrScheme>
    <a:fontScheme name="Office 2">
      <a:majorFont>
        <a:latin typeface="Helvetic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Helvetica"/>
        <a:font script="Hebr" typeface="Helvetic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Helvetica"/>
        <a:font script="Uigh" typeface="Microsoft Uighur"/>
      </a:majorFont>
      <a:minorFont>
        <a:latin typeface="Helvetic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Helvetica"/>
        <a:font script="Hebr" typeface="Helvetic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Helvetic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Body Blue_Primary Logo">
  <a:themeElements>
    <a:clrScheme name="Yorkshire Cancer Research">
      <a:dk1>
        <a:srgbClr val="007DC5"/>
      </a:dk1>
      <a:lt1>
        <a:srgbClr val="FFFFFF"/>
      </a:lt1>
      <a:dk2>
        <a:srgbClr val="3C302E"/>
      </a:dk2>
      <a:lt2>
        <a:srgbClr val="E7E6E6"/>
      </a:lt2>
      <a:accent1>
        <a:srgbClr val="FFCC40"/>
      </a:accent1>
      <a:accent2>
        <a:srgbClr val="F58220"/>
      </a:accent2>
      <a:accent3>
        <a:srgbClr val="EF4D7F"/>
      </a:accent3>
      <a:accent4>
        <a:srgbClr val="9ACA3C"/>
      </a:accent4>
      <a:accent5>
        <a:srgbClr val="00AAD3"/>
      </a:accent5>
      <a:accent6>
        <a:srgbClr val="70AD47"/>
      </a:accent6>
      <a:hlink>
        <a:srgbClr val="00AAD3"/>
      </a:hlink>
      <a:folHlink>
        <a:srgbClr val="EF4D7F"/>
      </a:folHlink>
    </a:clrScheme>
    <a:fontScheme name="Office 2">
      <a:majorFont>
        <a:latin typeface="Helvetic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Helvetica"/>
        <a:font script="Hebr" typeface="Helvetic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Helvetica"/>
        <a:font script="Uigh" typeface="Microsoft Uighur"/>
      </a:majorFont>
      <a:minorFont>
        <a:latin typeface="Helvetic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Helvetica"/>
        <a:font script="Hebr" typeface="Helvetic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Helvetic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86571EC67EDE44985E6D0CC3B0BDA9" ma:contentTypeVersion="17" ma:contentTypeDescription="Create a new document." ma:contentTypeScope="" ma:versionID="5518c9bea1a3c8fe2d011ac58e91bb98">
  <xsd:schema xmlns:xsd="http://www.w3.org/2001/XMLSchema" xmlns:xs="http://www.w3.org/2001/XMLSchema" xmlns:p="http://schemas.microsoft.com/office/2006/metadata/properties" xmlns:ns1="http://schemas.microsoft.com/sharepoint/v3" xmlns:ns2="98453f7d-33ba-4bba-81a2-a040b7a8987f" xmlns:ns3="435440a9-b756-4f02-8397-23bac2d0f8eb" targetNamespace="http://schemas.microsoft.com/office/2006/metadata/properties" ma:root="true" ma:fieldsID="f061c47fc2f4dc29a95e303e2ebcbff7" ns1:_="" ns2:_="" ns3:_="">
    <xsd:import namespace="http://schemas.microsoft.com/sharepoint/v3"/>
    <xsd:import namespace="98453f7d-33ba-4bba-81a2-a040b7a8987f"/>
    <xsd:import namespace="435440a9-b756-4f02-8397-23bac2d0f8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453f7d-33ba-4bba-81a2-a040b7a898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440a9-b756-4f02-8397-23bac2d0f8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37b2758-3879-4f43-bffb-aae062e1be55}" ma:internalName="TaxCatchAll" ma:showField="CatchAllData" ma:web="435440a9-b756-4f02-8397-23bac2d0f8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435440a9-b756-4f02-8397-23bac2d0f8eb" xsi:nil="true"/>
    <lcf76f155ced4ddcb4097134ff3c332f xmlns="98453f7d-33ba-4bba-81a2-a040b7a8987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592471-5522-4423-8EBB-95A03D6F8E5E}"/>
</file>

<file path=customXml/itemProps2.xml><?xml version="1.0" encoding="utf-8"?>
<ds:datastoreItem xmlns:ds="http://schemas.openxmlformats.org/officeDocument/2006/customXml" ds:itemID="{AC80A1E5-A7F3-4C83-888E-8B332D773D78}">
  <ds:schemaRefs>
    <ds:schemaRef ds:uri="http://purl.org/dc/terms/"/>
    <ds:schemaRef ds:uri="http://purl.org/dc/elements/1.1/"/>
    <ds:schemaRef ds:uri="98453f7d-33ba-4bba-81a2-a040b7a8987f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35440a9-b756-4f02-8397-23bac2d0f8eb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655CB92-49A3-4F8E-969C-E1122F58AB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7986</TotalTime>
  <Words>1026</Words>
  <Application>Microsoft Office PowerPoint</Application>
  <PresentationFormat>Widescreen</PresentationFormat>
  <Paragraphs>110</Paragraphs>
  <Slides>8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Arial</vt:lpstr>
      <vt:lpstr>Calibri</vt:lpstr>
      <vt:lpstr>Helvetica</vt:lpstr>
      <vt:lpstr>Helvetica (Body)</vt:lpstr>
      <vt:lpstr>Symbol</vt:lpstr>
      <vt:lpstr>Times New Roman</vt:lpstr>
      <vt:lpstr>1_Main Title</vt:lpstr>
      <vt:lpstr>2_Breaker Slides_Colours</vt:lpstr>
      <vt:lpstr>3_Body Blue_Primary Logo</vt:lpstr>
      <vt:lpstr>4_Body White_Primary Logo</vt:lpstr>
      <vt:lpstr>5_Body White_Leeds Cancer Programme Logo</vt:lpstr>
      <vt:lpstr>6_Body Blue_Alternative Logo</vt:lpstr>
      <vt:lpstr>7_End_Primary Logo</vt:lpstr>
      <vt:lpstr>8_End_Alternative Logo</vt:lpstr>
      <vt:lpstr>4_Body Blue_Primary Logo</vt:lpstr>
      <vt:lpstr>8_End_Primary Logo</vt:lpstr>
      <vt:lpstr>Cancer Screening within  Culturally Diverse Communities </vt:lpstr>
      <vt:lpstr>Primary Care Network Approach </vt:lpstr>
      <vt:lpstr>Cancer screening within BAME communities</vt:lpstr>
      <vt:lpstr>Barriers to screening identified:</vt:lpstr>
      <vt:lpstr>Ethnicity Coding</vt:lpstr>
      <vt:lpstr>How we are overcoming barriers identified</vt:lpstr>
      <vt:lpstr>Recommendations moving forward: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 Jarvis</dc:creator>
  <cp:lastModifiedBy>Zobi Barok</cp:lastModifiedBy>
  <cp:revision>95</cp:revision>
  <dcterms:created xsi:type="dcterms:W3CDTF">2021-06-25T07:54:37Z</dcterms:created>
  <dcterms:modified xsi:type="dcterms:W3CDTF">2021-10-29T12:37:18Z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0x0101004786571EC67EDE44985E6D0CC3B0BDA9</vt:lpwstr>
  </property>
</Properties>
</file>