
<file path=[Content_Types].xml><?xml version="1.0" encoding="utf-8"?>
<Types xmlns="http://schemas.openxmlformats.org/package/2006/content-types">
  <Default Extension="DA5376D0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4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F3EC515-DF7C-60F9-3A92-829F23A94C00}" name="Lisa Trickett" initials="LT" userId="S::ltrickett@ycr.org.uk::6dcde8c8-6759-498e-9106-0382fddf8f9a" providerId="AD"/>
  <p188:author id="{2AE262AE-9485-4EE3-365D-5BEF720386FD}" name="Leah Holtam" initials="LH" userId="S::lholtam@ycr.org.uk::39564976-c553-41b9-8bda-0521212adfd6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40"/>
    <a:srgbClr val="9ACA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0DE3561-64D9-4BE2-8582-8192FBDB7501}" v="17" dt="2022-08-09T16:41:29.822"/>
    <p1510:client id="{728BFB94-102C-2860-77FD-6C2ADE1A6A9B}" v="2" dt="2022-08-09T12:18:51.067"/>
    <p1510:client id="{F9F8A1A3-4CBE-4477-8E32-A8BC3D144153}" v="21" dt="2022-09-06T15:48:08.8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ILKINSON, Cat (CITY VIEW MEDICAL PRACTICE)" userId="S::cat.wilkinson@nhs.net::594dfa84-43a1-49f8-9f2d-28ae579ce07e" providerId="AD" clId="Web-{F9F8A1A3-4CBE-4477-8E32-A8BC3D144153}"/>
    <pc:docChg chg="modSld">
      <pc:chgData name="WILKINSON, Cat (CITY VIEW MEDICAL PRACTICE)" userId="S::cat.wilkinson@nhs.net::594dfa84-43a1-49f8-9f2d-28ae579ce07e" providerId="AD" clId="Web-{F9F8A1A3-4CBE-4477-8E32-A8BC3D144153}" dt="2022-09-06T15:48:08.883" v="19" actId="20577"/>
      <pc:docMkLst>
        <pc:docMk/>
      </pc:docMkLst>
      <pc:sldChg chg="modSp">
        <pc:chgData name="WILKINSON, Cat (CITY VIEW MEDICAL PRACTICE)" userId="S::cat.wilkinson@nhs.net::594dfa84-43a1-49f8-9f2d-28ae579ce07e" providerId="AD" clId="Web-{F9F8A1A3-4CBE-4477-8E32-A8BC3D144153}" dt="2022-09-06T15:48:08.883" v="19" actId="20577"/>
        <pc:sldMkLst>
          <pc:docMk/>
          <pc:sldMk cId="4170197008" sldId="262"/>
        </pc:sldMkLst>
        <pc:spChg chg="mod">
          <ac:chgData name="WILKINSON, Cat (CITY VIEW MEDICAL PRACTICE)" userId="S::cat.wilkinson@nhs.net::594dfa84-43a1-49f8-9f2d-28ae579ce07e" providerId="AD" clId="Web-{F9F8A1A3-4CBE-4477-8E32-A8BC3D144153}" dt="2022-09-06T15:48:08.883" v="19" actId="20577"/>
          <ac:spMkLst>
            <pc:docMk/>
            <pc:sldMk cId="4170197008" sldId="262"/>
            <ac:spMk id="2" creationId="{00000000-0000-0000-0000-000000000000}"/>
          </ac:spMkLst>
        </pc:spChg>
      </pc:sldChg>
      <pc:sldChg chg="modSp">
        <pc:chgData name="WILKINSON, Cat (CITY VIEW MEDICAL PRACTICE)" userId="S::cat.wilkinson@nhs.net::594dfa84-43a1-49f8-9f2d-28ae579ce07e" providerId="AD" clId="Web-{F9F8A1A3-4CBE-4477-8E32-A8BC3D144153}" dt="2022-09-06T15:47:49.758" v="9" actId="20577"/>
        <pc:sldMkLst>
          <pc:docMk/>
          <pc:sldMk cId="3577312252" sldId="264"/>
        </pc:sldMkLst>
        <pc:spChg chg="mod">
          <ac:chgData name="WILKINSON, Cat (CITY VIEW MEDICAL PRACTICE)" userId="S::cat.wilkinson@nhs.net::594dfa84-43a1-49f8-9f2d-28ae579ce07e" providerId="AD" clId="Web-{F9F8A1A3-4CBE-4477-8E32-A8BC3D144153}" dt="2022-09-06T15:47:49.758" v="9" actId="20577"/>
          <ac:spMkLst>
            <pc:docMk/>
            <pc:sldMk cId="3577312252" sldId="264"/>
            <ac:spMk id="5" creationId="{104A1B58-D246-F77F-DABB-3C526046A23A}"/>
          </ac:spMkLst>
        </pc:spChg>
      </pc:sldChg>
    </pc:docChg>
  </pc:docChgLst>
  <pc:docChgLst>
    <pc:chgData name="WILKINSON, Cat (CITY VIEW MEDICAL PRACTICE)" userId="S::cat.wilkinson@nhs.net::594dfa84-43a1-49f8-9f2d-28ae579ce07e" providerId="AD" clId="Web-{20DE3561-64D9-4BE2-8582-8192FBDB7501}"/>
    <pc:docChg chg="modSld">
      <pc:chgData name="WILKINSON, Cat (CITY VIEW MEDICAL PRACTICE)" userId="S::cat.wilkinson@nhs.net::594dfa84-43a1-49f8-9f2d-28ae579ce07e" providerId="AD" clId="Web-{20DE3561-64D9-4BE2-8582-8192FBDB7501}" dt="2022-08-09T16:41:29.447" v="9" actId="20577"/>
      <pc:docMkLst>
        <pc:docMk/>
      </pc:docMkLst>
      <pc:sldChg chg="modSp">
        <pc:chgData name="WILKINSON, Cat (CITY VIEW MEDICAL PRACTICE)" userId="S::cat.wilkinson@nhs.net::594dfa84-43a1-49f8-9f2d-28ae579ce07e" providerId="AD" clId="Web-{20DE3561-64D9-4BE2-8582-8192FBDB7501}" dt="2022-08-09T16:41:29.447" v="9" actId="20577"/>
        <pc:sldMkLst>
          <pc:docMk/>
          <pc:sldMk cId="4170197008" sldId="262"/>
        </pc:sldMkLst>
        <pc:spChg chg="mod">
          <ac:chgData name="WILKINSON, Cat (CITY VIEW MEDICAL PRACTICE)" userId="S::cat.wilkinson@nhs.net::594dfa84-43a1-49f8-9f2d-28ae579ce07e" providerId="AD" clId="Web-{20DE3561-64D9-4BE2-8582-8192FBDB7501}" dt="2022-08-09T16:41:29.447" v="9" actId="20577"/>
          <ac:spMkLst>
            <pc:docMk/>
            <pc:sldMk cId="4170197008" sldId="262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DE87B-C656-4BF5-9B5F-C6DF852C67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CDE675-56A3-479E-94C3-2786E8EB1F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E5EA94-CCDC-4862-A878-ED988E5D7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83242-2E16-4B8A-8B03-7B5714248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16912D-7FB3-4DF3-BCE1-4D673EF66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1663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6994F-2B49-4DB4-BFC9-B82E70F72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120CD0-31C9-48F0-B9C0-3A0D5FE3F8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C445C9-3B3B-4C45-95AD-30ED8D009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061491-00FA-452B-BFCE-A1A36F947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05D458-32F6-48CC-9FD4-AC564247A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220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91F97E-8452-499E-89F4-013BD7891F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959F17-C138-4559-866C-C600976FDA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286F8-F0E8-4F9A-AC22-703F70979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92CBE7-D695-4D11-8F99-BA395A6EBF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9AE126-0DE9-4F83-AE05-9BC7FCDD1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700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D10B95-9139-48EB-9327-DE10E1360A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57B7EA-DE29-459F-801D-9EED6F986C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CD4ED5-7C5B-4DDF-B447-68A6EBEBA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0B2A0C-9A1E-4DC2-AF22-4060886B6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BD263-DCF6-49AB-A804-4D5A55F37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5103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8D61A-DD00-4B83-ADE9-792F859C8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B648E-96DD-46F8-81DF-167009F1EF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9BC9A8-3EBC-474B-B957-378C9CEA0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89C3EB-5AB2-44F6-A9F2-57BD15124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E97062-3EDE-4307-9840-A0B5F8E7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58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283FD-E31F-4CA1-9255-706918E49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D86C01-A2FD-4F7E-A567-A5D443C9CF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37FDA6A-7692-4ECC-AC38-2CF7A9778B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B82A45-3428-4614-BE51-E6F9B8B6F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B4AB4F-452D-4A22-8ACA-BD8A9E626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F31DE7-80D8-43F8-8DBF-CEE5F1864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6357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F7125-62CF-4D55-9D11-E8DAFA821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FED6B7-4760-4788-9EB3-B3D142F465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B068D7-8144-4EA1-A7FB-5DFD5D0EB0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D9661-6A44-4ED7-A689-23A23E3C4AC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003A31-C632-4C93-8CEE-59D04C4EB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4DC6B2-D01C-4FF7-9D83-25413284F9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A47E9E-722C-4D1E-8F40-8D3B1D543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13035A-B94B-4206-81A0-964E675D1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5910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365DD-BE98-47D3-B04D-BBBC8B0B9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6A3DA4-1077-4B4A-9EC6-E615AB992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BD20E4-45D8-4AE2-BB2C-13FA71236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53F842A-CDC7-4C5B-AFC5-D74B067786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8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3D07EF1-FD9F-485C-B334-D3CD5F2CF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F67C2A-027C-47AA-8504-BE72B9922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D4AF0C-C7AC-497E-B034-B137F4EED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6891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4B6F-54AB-4E6E-8324-812147265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D86E9-3F21-416C-B0B5-49ACC37964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C221E2-7CC1-43EA-B557-9FE683873C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F17147-E02B-4B27-9C92-DDD0F879C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1D7691-1BC9-42B3-A997-108E4E332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B5ADA85-FEA3-40A6-BEAF-E8AEA10A0B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590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711F1-CB48-45CE-A904-E50075ED4A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5493F2-4557-4F5B-99A7-2B74D70998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243AE1-E219-47BA-BF2F-CD975F0B59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B5A266-E7E2-4083-9549-C7E81F43C5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F42FFD-FE62-4116-8A92-593DBD3EEB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4F5D31-632C-4CFC-ABDA-06460BDB94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5278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55CA0B-024F-4BD1-B6AE-3F41F78BED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BAE28-489B-4BAF-B626-E0E73FFAF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06682-8BED-41A1-A7C0-4ADE7CCF4F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2D117E-9E96-4FA7-B2F6-3B258A00A1F3}" type="datetimeFigureOut">
              <a:rPr lang="en-GB" smtClean="0"/>
              <a:t>06/09/2022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9F029-2106-4DC2-BEA2-C2963D1C4F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DD6FED-6EC9-4203-BABC-9BC4CA9A3FE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A63D3B-65F4-4BCC-9EE2-A162244D6D1D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6739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DA5376D0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government/publications/bowel-cancer-screening-pathway-requirements-specification/bowel-cancer-screening-pathway-requirements-specification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75B23BD-E98C-20B8-49A7-6C9F549ED02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3018" y="4584302"/>
            <a:ext cx="4700609" cy="214321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104A1B58-D246-F77F-DABB-3C526046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8686"/>
            <a:ext cx="10515600" cy="2001014"/>
          </a:xfrm>
        </p:spPr>
        <p:txBody>
          <a:bodyPr>
            <a:normAutofit fontScale="90000"/>
          </a:bodyPr>
          <a:lstStyle/>
          <a:p>
            <a:pPr algn="ctr"/>
            <a:r>
              <a:rPr lang="en-GB" sz="8000" b="1" dirty="0">
                <a:solidFill>
                  <a:srgbClr val="0070C0"/>
                </a:solidFill>
                <a:latin typeface="+mn-lt"/>
              </a:rPr>
              <a:t>Bowel Screening</a:t>
            </a:r>
            <a:br>
              <a:rPr lang="en-GB" sz="8000" b="1" dirty="0">
                <a:solidFill>
                  <a:srgbClr val="0070C0"/>
                </a:solidFill>
                <a:latin typeface="+mn-lt"/>
              </a:rPr>
            </a:br>
            <a:r>
              <a:rPr lang="en-GB" sz="8000" b="1" dirty="0">
                <a:solidFill>
                  <a:srgbClr val="0070C0"/>
                </a:solidFill>
                <a:latin typeface="+mn-lt"/>
              </a:rPr>
              <a:t>- recommendations for contacting non responders</a:t>
            </a:r>
          </a:p>
        </p:txBody>
      </p:sp>
    </p:spTree>
    <p:extLst>
      <p:ext uri="{BB962C8B-B14F-4D97-AF65-F5344CB8AC3E}">
        <p14:creationId xmlns:p14="http://schemas.microsoft.com/office/powerpoint/2010/main" val="357731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14" y="127843"/>
            <a:ext cx="11196082" cy="869315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rgbClr val="0070C0"/>
                </a:solidFill>
                <a:latin typeface="+mn-lt"/>
              </a:rPr>
              <a:t>Recommendations for contacting non responders to bowel screening invitations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6714" y="1301056"/>
            <a:ext cx="2082379" cy="1200329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/>
              <a:t>Kit sent to patient aged 60-74* registered at GP practice</a:t>
            </a:r>
            <a:endParaRPr lang="en-GB" dirty="0">
              <a:solidFill>
                <a:srgbClr val="000000"/>
              </a:solidFill>
              <a:cs typeface="Calibri"/>
            </a:endParaRPr>
          </a:p>
        </p:txBody>
      </p:sp>
      <p:sp>
        <p:nvSpPr>
          <p:cNvPr id="6" name="Right Arrow 5"/>
          <p:cNvSpPr/>
          <p:nvPr/>
        </p:nvSpPr>
        <p:spPr>
          <a:xfrm rot="16200000">
            <a:off x="1271412" y="2834155"/>
            <a:ext cx="932688" cy="437083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438969" y="2456560"/>
            <a:ext cx="4203402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Practice is notified electronically after 13 weeks if sample is not sent to Gateshead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29303" y="1121073"/>
            <a:ext cx="551688" cy="4001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Yes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38969" y="1248655"/>
            <a:ext cx="4203402" cy="646331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Sample sent by patient to Gateshead bowel screening hub in prepaid envelope</a:t>
            </a:r>
            <a:r>
              <a:rPr lang="en-GB" dirty="0">
                <a:solidFill>
                  <a:srgbClr val="9ACA3C"/>
                </a:solidFill>
              </a:rPr>
              <a:t>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709B990-B98A-C3EA-BE15-FDB0EAF7BB04}"/>
              </a:ext>
            </a:extLst>
          </p:cNvPr>
          <p:cNvSpPr txBox="1"/>
          <p:nvPr/>
        </p:nvSpPr>
        <p:spPr>
          <a:xfrm>
            <a:off x="8426709" y="931724"/>
            <a:ext cx="3306087" cy="427785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lIns="180000" tIns="180000" rIns="180000" bIns="216000" rtlCol="0">
            <a:spAutoFit/>
          </a:bodyPr>
          <a:lstStyle/>
          <a:p>
            <a:pPr marL="285750" indent="-285750">
              <a:buClr>
                <a:srgbClr val="0070C0"/>
              </a:buClr>
              <a:buSzPct val="140000"/>
              <a:buFont typeface="Arial" panose="020B0604020202020204" pitchFamily="34" charset="0"/>
              <a:buChar char="•"/>
            </a:pPr>
            <a:r>
              <a:rPr lang="en-GB" dirty="0"/>
              <a:t>No further action required by GP practice</a:t>
            </a:r>
          </a:p>
          <a:p>
            <a:pPr algn="ctr">
              <a:buClr>
                <a:srgbClr val="0070C0"/>
              </a:buClr>
              <a:buSzPct val="140000"/>
            </a:pPr>
            <a:r>
              <a:rPr lang="en-GB" dirty="0"/>
              <a:t>------------</a:t>
            </a:r>
          </a:p>
          <a:p>
            <a:pPr marL="285750" indent="-285750">
              <a:buClr>
                <a:srgbClr val="0070C0"/>
              </a:buClr>
              <a:buSzPct val="140000"/>
              <a:buFont typeface="Arial" panose="020B0604020202020204" pitchFamily="34" charset="0"/>
              <a:buChar char="•"/>
            </a:pPr>
            <a:r>
              <a:rPr lang="en-GB" dirty="0"/>
              <a:t>Screening analysis takes place at Gateshead hub</a:t>
            </a:r>
          </a:p>
          <a:p>
            <a:pPr marL="285750" indent="-285750">
              <a:buClr>
                <a:srgbClr val="0070C0"/>
              </a:buClr>
              <a:buSzPct val="140000"/>
              <a:buFont typeface="Arial" panose="020B0604020202020204" pitchFamily="34" charset="0"/>
              <a:buChar char="•"/>
            </a:pPr>
            <a:r>
              <a:rPr lang="en-GB" dirty="0"/>
              <a:t>Patient notified of outcome by Gateshead hub</a:t>
            </a:r>
          </a:p>
          <a:p>
            <a:pPr marL="285750" indent="-285750">
              <a:buClr>
                <a:srgbClr val="0070C0"/>
              </a:buClr>
              <a:buSzPct val="140000"/>
              <a:buFont typeface="Arial" panose="020B0604020202020204" pitchFamily="34" charset="0"/>
              <a:buChar char="•"/>
            </a:pPr>
            <a:r>
              <a:rPr lang="en-GB" dirty="0"/>
              <a:t>Patient re-invited after 2 years if no further tests or surveillance is needed</a:t>
            </a:r>
          </a:p>
          <a:p>
            <a:pPr lvl="1">
              <a:buClr>
                <a:srgbClr val="0070C0"/>
              </a:buClr>
              <a:buSzPct val="140000"/>
            </a:pPr>
            <a:r>
              <a:rPr lang="en-GB" dirty="0"/>
              <a:t>or</a:t>
            </a:r>
          </a:p>
          <a:p>
            <a:pPr marL="285750" indent="-285750">
              <a:buClr>
                <a:srgbClr val="0070C0"/>
              </a:buClr>
              <a:buSzPct val="140000"/>
              <a:buFont typeface="Arial" panose="020B0604020202020204" pitchFamily="34" charset="0"/>
              <a:buChar char="•"/>
            </a:pPr>
            <a:r>
              <a:rPr lang="en-GB" dirty="0"/>
              <a:t>Patient invited for further analysis, diagnosis and treatment**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5EE57BE-F686-48CB-BEDE-99D3ED532595}"/>
              </a:ext>
            </a:extLst>
          </p:cNvPr>
          <p:cNvSpPr txBox="1"/>
          <p:nvPr/>
        </p:nvSpPr>
        <p:spPr>
          <a:xfrm>
            <a:off x="512871" y="3725911"/>
            <a:ext cx="2082379" cy="923330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If patient responds, kit ordered by practice or patient </a:t>
            </a:r>
          </a:p>
        </p:txBody>
      </p:sp>
      <p:sp>
        <p:nvSpPr>
          <p:cNvPr id="22" name="Right Arrow 5">
            <a:extLst>
              <a:ext uri="{FF2B5EF4-FFF2-40B4-BE49-F238E27FC236}">
                <a16:creationId xmlns:a16="http://schemas.microsoft.com/office/drawing/2014/main" id="{364F5EC2-BD11-68F9-1FA8-AF040B627649}"/>
              </a:ext>
            </a:extLst>
          </p:cNvPr>
          <p:cNvSpPr/>
          <p:nvPr/>
        </p:nvSpPr>
        <p:spPr>
          <a:xfrm rot="10800000">
            <a:off x="2672652" y="3860566"/>
            <a:ext cx="604708" cy="396455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3" name="Right Arrow 5">
            <a:extLst>
              <a:ext uri="{FF2B5EF4-FFF2-40B4-BE49-F238E27FC236}">
                <a16:creationId xmlns:a16="http://schemas.microsoft.com/office/drawing/2014/main" id="{87CF882C-7169-07BF-0AD7-3C22F3A2786D}"/>
              </a:ext>
            </a:extLst>
          </p:cNvPr>
          <p:cNvSpPr/>
          <p:nvPr/>
        </p:nvSpPr>
        <p:spPr>
          <a:xfrm>
            <a:off x="2735349" y="1361479"/>
            <a:ext cx="604708" cy="39645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631CC60-40D8-A28D-CD5B-6D65B0D4AFE4}"/>
              </a:ext>
            </a:extLst>
          </p:cNvPr>
          <p:cNvSpPr txBox="1"/>
          <p:nvPr/>
        </p:nvSpPr>
        <p:spPr>
          <a:xfrm>
            <a:off x="3443906" y="3643025"/>
            <a:ext cx="4203402" cy="1200329"/>
          </a:xfrm>
          <a:prstGeom prst="rect">
            <a:avLst/>
          </a:prstGeom>
          <a:solidFill>
            <a:schemeClr val="bg1"/>
          </a:solidFill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Practice makes 3 attempts to contact patient over 3 consecutive months -</a:t>
            </a:r>
          </a:p>
          <a:p>
            <a:pPr algn="ctr"/>
            <a:r>
              <a:rPr lang="en-GB" dirty="0" err="1"/>
              <a:t>eg</a:t>
            </a:r>
            <a:r>
              <a:rPr lang="en-GB" dirty="0"/>
              <a:t> text, letter, phone, opportunistic face to face conversation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CFB66524-B1FC-3916-18F8-935D027E1B57}"/>
              </a:ext>
            </a:extLst>
          </p:cNvPr>
          <p:cNvSpPr txBox="1"/>
          <p:nvPr/>
        </p:nvSpPr>
        <p:spPr>
          <a:xfrm>
            <a:off x="3424928" y="5379467"/>
            <a:ext cx="4217443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/>
              <a:t>Case closed </a:t>
            </a:r>
            <a:r>
              <a:rPr lang="en-GB" dirty="0"/>
              <a:t>if no response after 3 contacts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4" name="Right Arrow 27">
            <a:extLst>
              <a:ext uri="{FF2B5EF4-FFF2-40B4-BE49-F238E27FC236}">
                <a16:creationId xmlns:a16="http://schemas.microsoft.com/office/drawing/2014/main" id="{650F22F1-3BEB-5724-06CC-03AB76D2FBB8}"/>
              </a:ext>
            </a:extLst>
          </p:cNvPr>
          <p:cNvSpPr/>
          <p:nvPr/>
        </p:nvSpPr>
        <p:spPr>
          <a:xfrm>
            <a:off x="7739805" y="5318372"/>
            <a:ext cx="551688" cy="430427"/>
          </a:xfrm>
          <a:prstGeom prst="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00487F-8878-40D1-0497-32FE6C919E74}"/>
              </a:ext>
            </a:extLst>
          </p:cNvPr>
          <p:cNvSpPr txBox="1"/>
          <p:nvPr/>
        </p:nvSpPr>
        <p:spPr>
          <a:xfrm>
            <a:off x="8426709" y="5379467"/>
            <a:ext cx="3306086" cy="369332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Patient re-invited after 2 years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E32783E-9699-45D0-8729-88BA09016925}"/>
              </a:ext>
            </a:extLst>
          </p:cNvPr>
          <p:cNvSpPr txBox="1"/>
          <p:nvPr/>
        </p:nvSpPr>
        <p:spPr>
          <a:xfrm>
            <a:off x="137201" y="6371481"/>
            <a:ext cx="1094492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hlinkClick r:id="rId2"/>
              </a:rPr>
              <a:t>**Bowel cancer screening pathway requirements specification - GOV.UK (www.gov.uk)</a:t>
            </a:r>
            <a:endParaRPr lang="en-GB" sz="1400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14420B4-0831-F538-63B3-D83574DA9B49}"/>
              </a:ext>
            </a:extLst>
          </p:cNvPr>
          <p:cNvSpPr txBox="1"/>
          <p:nvPr/>
        </p:nvSpPr>
        <p:spPr>
          <a:xfrm>
            <a:off x="137201" y="5818906"/>
            <a:ext cx="1132066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/>
              <a:t>*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bowel screening </a:t>
            </a:r>
            <a:r>
              <a:rPr lang="en-US" sz="14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programme</a:t>
            </a: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expanding so that everyone aged 50 to 59 years will also be eligible for screening. This is happening gradually over 4 years and started in April 2021 with 56 years. Other age groups will soon be invited. </a:t>
            </a:r>
            <a:endParaRPr lang="en-GB" sz="1400" dirty="0"/>
          </a:p>
        </p:txBody>
      </p:sp>
      <p:sp>
        <p:nvSpPr>
          <p:cNvPr id="28" name="Down Arrow 24">
            <a:extLst>
              <a:ext uri="{FF2B5EF4-FFF2-40B4-BE49-F238E27FC236}">
                <a16:creationId xmlns:a16="http://schemas.microsoft.com/office/drawing/2014/main" id="{654CD75F-19AB-B45D-14F0-84A761918475}"/>
              </a:ext>
            </a:extLst>
          </p:cNvPr>
          <p:cNvSpPr/>
          <p:nvPr/>
        </p:nvSpPr>
        <p:spPr>
          <a:xfrm>
            <a:off x="5183998" y="2041208"/>
            <a:ext cx="425667" cy="325677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9" name="Right Arrow 5">
            <a:extLst>
              <a:ext uri="{FF2B5EF4-FFF2-40B4-BE49-F238E27FC236}">
                <a16:creationId xmlns:a16="http://schemas.microsoft.com/office/drawing/2014/main" id="{C8F86093-5D9D-374A-953C-6FCE1BCE9F33}"/>
              </a:ext>
            </a:extLst>
          </p:cNvPr>
          <p:cNvSpPr/>
          <p:nvPr/>
        </p:nvSpPr>
        <p:spPr>
          <a:xfrm>
            <a:off x="7729303" y="1577292"/>
            <a:ext cx="551688" cy="396455"/>
          </a:xfrm>
          <a:prstGeom prst="right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AAB25ED-72F6-D32E-710F-7A13E20CBB3A}"/>
              </a:ext>
            </a:extLst>
          </p:cNvPr>
          <p:cNvSpPr txBox="1"/>
          <p:nvPr/>
        </p:nvSpPr>
        <p:spPr>
          <a:xfrm>
            <a:off x="526774" y="931724"/>
            <a:ext cx="685800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Start</a:t>
            </a:r>
          </a:p>
        </p:txBody>
      </p:sp>
      <p:sp>
        <p:nvSpPr>
          <p:cNvPr id="37" name="Down Arrow 24">
            <a:extLst>
              <a:ext uri="{FF2B5EF4-FFF2-40B4-BE49-F238E27FC236}">
                <a16:creationId xmlns:a16="http://schemas.microsoft.com/office/drawing/2014/main" id="{18924A5E-74B8-0882-9ED9-108762B50B45}"/>
              </a:ext>
            </a:extLst>
          </p:cNvPr>
          <p:cNvSpPr/>
          <p:nvPr/>
        </p:nvSpPr>
        <p:spPr>
          <a:xfrm>
            <a:off x="5155034" y="4937983"/>
            <a:ext cx="425667" cy="325677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8" name="Down Arrow 24">
            <a:extLst>
              <a:ext uri="{FF2B5EF4-FFF2-40B4-BE49-F238E27FC236}">
                <a16:creationId xmlns:a16="http://schemas.microsoft.com/office/drawing/2014/main" id="{77853030-F729-2D07-E117-E8EBE0481293}"/>
              </a:ext>
            </a:extLst>
          </p:cNvPr>
          <p:cNvSpPr/>
          <p:nvPr/>
        </p:nvSpPr>
        <p:spPr>
          <a:xfrm>
            <a:off x="5184369" y="3201541"/>
            <a:ext cx="425667" cy="325677"/>
          </a:xfrm>
          <a:prstGeom prst="downArrow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563C62D-8C1A-05B6-5092-5CCD3F7EBD0A}"/>
              </a:ext>
            </a:extLst>
          </p:cNvPr>
          <p:cNvSpPr txBox="1"/>
          <p:nvPr/>
        </p:nvSpPr>
        <p:spPr>
          <a:xfrm>
            <a:off x="2728678" y="3367385"/>
            <a:ext cx="551688" cy="40011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Yes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5593886-510A-706C-9161-FC87A84712AC}"/>
              </a:ext>
            </a:extLst>
          </p:cNvPr>
          <p:cNvSpPr txBox="1"/>
          <p:nvPr/>
        </p:nvSpPr>
        <p:spPr>
          <a:xfrm>
            <a:off x="5646615" y="1963235"/>
            <a:ext cx="556453" cy="399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No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F1A7425-93E6-21CD-7CC2-DFF5852AB76F}"/>
              </a:ext>
            </a:extLst>
          </p:cNvPr>
          <p:cNvSpPr txBox="1"/>
          <p:nvPr/>
        </p:nvSpPr>
        <p:spPr>
          <a:xfrm>
            <a:off x="5614865" y="4900110"/>
            <a:ext cx="556453" cy="39961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No </a:t>
            </a:r>
          </a:p>
        </p:txBody>
      </p:sp>
    </p:spTree>
    <p:extLst>
      <p:ext uri="{BB962C8B-B14F-4D97-AF65-F5344CB8AC3E}">
        <p14:creationId xmlns:p14="http://schemas.microsoft.com/office/powerpoint/2010/main" val="4170197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5440a9-b756-4f02-8397-23bac2d0f8eb" xsi:nil="true"/>
    <lcf76f155ced4ddcb4097134ff3c332f xmlns="98453f7d-33ba-4bba-81a2-a040b7a8987f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86571EC67EDE44985E6D0CC3B0BDA9" ma:contentTypeVersion="17" ma:contentTypeDescription="Create a new document." ma:contentTypeScope="" ma:versionID="5518c9bea1a3c8fe2d011ac58e91bb98">
  <xsd:schema xmlns:xsd="http://www.w3.org/2001/XMLSchema" xmlns:xs="http://www.w3.org/2001/XMLSchema" xmlns:p="http://schemas.microsoft.com/office/2006/metadata/properties" xmlns:ns1="http://schemas.microsoft.com/sharepoint/v3" xmlns:ns2="98453f7d-33ba-4bba-81a2-a040b7a8987f" xmlns:ns3="435440a9-b756-4f02-8397-23bac2d0f8eb" targetNamespace="http://schemas.microsoft.com/office/2006/metadata/properties" ma:root="true" ma:fieldsID="f061c47fc2f4dc29a95e303e2ebcbff7" ns1:_="" ns2:_="" ns3:_="">
    <xsd:import namespace="http://schemas.microsoft.com/sharepoint/v3"/>
    <xsd:import namespace="98453f7d-33ba-4bba-81a2-a040b7a8987f"/>
    <xsd:import namespace="435440a9-b756-4f02-8397-23bac2d0f8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453f7d-33ba-4bba-81a2-a040b7a8987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2c8d5fda-b97d-42c6-97e2-f76465e161c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440a9-b756-4f02-8397-23bac2d0f8eb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37b2758-3879-4f43-bffb-aae062e1be55}" ma:internalName="TaxCatchAll" ma:showField="CatchAllData" ma:web="435440a9-b756-4f02-8397-23bac2d0f8e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DB77FB-8AA5-4AA4-B752-ADC07829A059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435440a9-b756-4f02-8397-23bac2d0f8eb"/>
    <ds:schemaRef ds:uri="98453f7d-33ba-4bba-81a2-a040b7a8987f"/>
    <ds:schemaRef ds:uri="0679994b-fd14-490f-b029-f344cf1aec31"/>
    <ds:schemaRef ds:uri="0fbd0d02-8da4-4ba8-8b37-aa7d9d47f854"/>
  </ds:schemaRefs>
</ds:datastoreItem>
</file>

<file path=customXml/itemProps2.xml><?xml version="1.0" encoding="utf-8"?>
<ds:datastoreItem xmlns:ds="http://schemas.openxmlformats.org/officeDocument/2006/customXml" ds:itemID="{852363E0-2076-42D6-8B3C-C10FD4538A6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81E5CE-E943-4504-B636-3ADDD056A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98453f7d-33ba-4bba-81a2-a040b7a8987f"/>
    <ds:schemaRef ds:uri="435440a9-b756-4f02-8397-23bac2d0f8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1105</TotalTime>
  <Words>213</Words>
  <Application>Microsoft Office PowerPoint</Application>
  <PresentationFormat>Widescreen</PresentationFormat>
  <Paragraphs>24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Bowel Screening - recommendations for contacting non responders</vt:lpstr>
      <vt:lpstr>Recommendations for contacting non responders to bowel screening invitations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Bowel Screening Pathway</dc:title>
  <dc:creator>COHEN, Kenyetta (NHS LEEDS CCG)</dc:creator>
  <cp:lastModifiedBy>WILKINSON, Cat (CITY VIEW MEDICAL PRACTICE)</cp:lastModifiedBy>
  <cp:revision>33</cp:revision>
  <dcterms:created xsi:type="dcterms:W3CDTF">2022-06-30T15:37:18Z</dcterms:created>
  <dcterms:modified xsi:type="dcterms:W3CDTF">2022-09-06T15:48:11Z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0x0101004786571EC67EDE44985E6D0CC3B0BDA9</vt:lpwstr>
  </property>
  <property fmtid="{D5CDD505-2E9C-101B-9397-08002B2CF9AE}" pid="3" name="MediaServiceImageTags">
    <vt:lpwstr/>
  </property>
</Properties>
</file>