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6" autoAdjust="0"/>
    <p:restoredTop sz="94249" autoAdjust="0"/>
  </p:normalViewPr>
  <p:slideViewPr>
    <p:cSldViewPr snapToGrid="0">
      <p:cViewPr varScale="1">
        <p:scale>
          <a:sx n="120" d="100"/>
          <a:sy n="120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BA896-FF39-1B2F-73CA-B82F12024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6CAEC-8294-8F5D-ABF0-6F66C422D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4C88-0617-04C7-0BEB-D8E15A2DF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E1F1B-3502-DA2F-DEE8-C6836FFC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D2D1D-1D95-BC3C-315A-46E6442C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63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19FCD-209D-1247-CBBC-C5938C027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961BD-D25C-7CE7-C1C3-7CDD36371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CC73F-DDB8-3DA7-454B-82EC52738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7EF54-6B00-BC5D-0AA7-11523B9F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39394-C53F-AD65-7C21-117132B4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2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25BE9B-F781-5FF6-9DC3-14AECBB20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6F87A9-6978-D266-600A-4A82A04DF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456C5-4934-EC1C-F000-0C1C19395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D3F42-7CE0-4A19-B56B-98BE75341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68147-562E-E02F-0112-4D084AEA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69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F5F8-C32D-369F-9957-A0485CEF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AD53F-FB9E-7A19-09D8-B54CAB116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5487E-ADDB-33A0-3F4F-0B75282A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F16C3-FFC9-6365-A52E-CBC16FC1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49074-4E1A-320A-C676-BADAD73CA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76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32108-D5AC-114E-2105-91ECE87AF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64E8B-A24D-015F-9D7D-FB9AD002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42614-9693-943B-F9B2-FEF5661D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58679-063A-E044-1F69-F4A2DF24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68619-E64A-5F0B-0E94-A51F44C0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61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4F643-0F96-8A8B-8448-1D5224992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091A1-DFA6-6049-744D-A06529CB9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1BDC6-0F12-0391-5CCA-15F681537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20B2E-13DC-E669-65AE-E5CCC715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4D0FD-6BC7-148E-F4CD-4C696E489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DF176-BBC8-3BB6-EA49-917630BA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18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CA7F-2D28-EA7E-C4B6-522759939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6D2B6-1199-EE54-9948-4D51135D0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E21EE-A4FB-7B97-B8F5-952267DBA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9777C9-6772-BAC6-D560-86C7A224C6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22D87-729C-99C8-BD9E-9118D91CB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157FB3-CB70-584E-F0EF-23073756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188797-8BB6-D784-5041-0C9D1A5C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8D7F3-775D-5AD4-E6F1-17123B6F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48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DF5C1-A8E5-2851-3E1F-7BF026184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848BC-21FC-5549-5412-A3B2500B2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651436-0D35-2C34-A223-CFA4152A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E75FE-FE91-1666-21D3-B5937AEE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15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A71C8-24CA-1478-5DAA-7E74DA5F8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36AE8A-3DB7-5ADA-30A4-134380847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1F8FF-A26A-DBA5-8AEE-50D9DE63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53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4EC09-80D6-FE07-FB26-88CCE473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0FF62-BBF3-FAA9-4711-31F2B9353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B595-A593-7616-3B80-2932D800C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58D52-236F-36F0-3F55-F0C3BFAC8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003E9-AB3A-AFB2-20F0-70A8C5AE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6B7B0-2274-CBDF-3820-214B8786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53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CAB14-B764-AC81-812D-C74F0E77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4A7769-E700-17C7-AD82-588518275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E3DA5-38F8-C60A-4D02-2AD0DF06F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CF99C-0BF4-1F2B-1070-E32BB90D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0B415-54C1-F968-6076-26FD5391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E81C1-53C6-8AB0-0752-D757588E9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1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CD17BA-4127-7E0C-5C51-75042663E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4CBB3-7675-0EAE-76F0-3E5740BF1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B216C-60FB-A76A-C3CD-8F7D111AC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DBC6-50E4-49A3-A00B-66CC35B6F034}" type="datetimeFigureOut">
              <a:rPr lang="en-GB" smtClean="0"/>
              <a:t>04/08/2022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5FDB5-F213-FA12-72EB-B51857CB1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74A39-EFB6-33BA-279F-73BCE8850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78451-CA04-4474-AC31-B84E18AFAD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50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7B6DD.99A257E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CD575-9F0E-CA80-9D6D-2A4DAB8D3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537" y="417389"/>
            <a:ext cx="7612170" cy="1175360"/>
          </a:xfrm>
        </p:spPr>
        <p:txBody>
          <a:bodyPr>
            <a:normAutofit fontScale="90000"/>
          </a:bodyPr>
          <a:lstStyle/>
          <a:p>
            <a:r>
              <a:rPr lang="en-US" sz="2200" b="1" dirty="0">
                <a:solidFill>
                  <a:srgbClr val="037B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Cancer</a:t>
            </a:r>
            <a:r>
              <a:rPr lang="en-US" sz="2200" b="1" spc="275" dirty="0">
                <a:solidFill>
                  <a:srgbClr val="037B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37B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Screen</a:t>
            </a:r>
            <a:r>
              <a:rPr lang="en-US" sz="2200" b="1" spc="165" dirty="0">
                <a:solidFill>
                  <a:srgbClr val="037B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37B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lang="en-US" sz="2200" b="1" spc="105" dirty="0">
                <a:solidFill>
                  <a:srgbClr val="037B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spc="5" dirty="0">
                <a:solidFill>
                  <a:srgbClr val="037B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</a:t>
            </a:r>
            <a:r>
              <a:rPr lang="en-US" sz="2200" b="1" dirty="0">
                <a:solidFill>
                  <a:srgbClr val="037B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 in England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6F79F-8AA4-541B-FAF0-EBCB214B2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537" y="1005069"/>
            <a:ext cx="7541830" cy="816050"/>
          </a:xfrm>
        </p:spPr>
        <p:txBody>
          <a:bodyPr>
            <a:normAutofit lnSpcReduction="10000"/>
          </a:bodyPr>
          <a:lstStyle/>
          <a:p>
            <a:r>
              <a:rPr lang="en-US" sz="1600" dirty="0">
                <a:solidFill>
                  <a:srgbClr val="5B504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Cancer</a:t>
            </a:r>
            <a:r>
              <a:rPr lang="en-US" sz="1600" spc="45" dirty="0">
                <a:solidFill>
                  <a:srgbClr val="5B504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5B504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screen</a:t>
            </a:r>
            <a:r>
              <a:rPr lang="en-US" sz="1600" spc="15" dirty="0">
                <a:solidFill>
                  <a:srgbClr val="5B504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5B504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ng</a:t>
            </a:r>
            <a:r>
              <a:rPr lang="en-US" sz="1600" spc="-5" dirty="0">
                <a:solidFill>
                  <a:srgbClr val="5B504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aims to detect early signs of cancer.  </a:t>
            </a:r>
          </a:p>
          <a:p>
            <a:r>
              <a:rPr lang="en-US" sz="1600" spc="-5" dirty="0">
                <a:solidFill>
                  <a:srgbClr val="5B504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Bowel and cervical screening can also find abnormal cells that could turn into cancer in the future if left untreated.</a:t>
            </a:r>
            <a:endParaRPr lang="en-GB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CB02F5-BE7F-F134-08DE-595D8D02F43C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707" y="63294"/>
            <a:ext cx="4032756" cy="174260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AF33D4-FC56-B3DA-C761-0613313A0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921868"/>
              </p:ext>
            </p:extLst>
          </p:nvPr>
        </p:nvGraphicFramePr>
        <p:xfrm>
          <a:off x="343875" y="1891592"/>
          <a:ext cx="11504249" cy="490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308">
                  <a:extLst>
                    <a:ext uri="{9D8B030D-6E8A-4147-A177-3AD203B41FA5}">
                      <a16:colId xmlns:a16="http://schemas.microsoft.com/office/drawing/2014/main" val="2238508495"/>
                    </a:ext>
                  </a:extLst>
                </a:gridCol>
                <a:gridCol w="3274647">
                  <a:extLst>
                    <a:ext uri="{9D8B030D-6E8A-4147-A177-3AD203B41FA5}">
                      <a16:colId xmlns:a16="http://schemas.microsoft.com/office/drawing/2014/main" val="1856627279"/>
                    </a:ext>
                  </a:extLst>
                </a:gridCol>
                <a:gridCol w="3274647">
                  <a:extLst>
                    <a:ext uri="{9D8B030D-6E8A-4147-A177-3AD203B41FA5}">
                      <a16:colId xmlns:a16="http://schemas.microsoft.com/office/drawing/2014/main" val="4177527303"/>
                    </a:ext>
                  </a:extLst>
                </a:gridCol>
                <a:gridCol w="3274647">
                  <a:extLst>
                    <a:ext uri="{9D8B030D-6E8A-4147-A177-3AD203B41FA5}">
                      <a16:colId xmlns:a16="http://schemas.microsoft.com/office/drawing/2014/main" val="761492886"/>
                    </a:ext>
                  </a:extLst>
                </a:gridCol>
              </a:tblGrid>
              <a:tr h="32759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Cervical</a:t>
                      </a:r>
                      <a:endParaRPr lang="en-GB" sz="14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Breast</a:t>
                      </a:r>
                      <a:endParaRPr lang="en-GB" sz="14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Bowel</a:t>
                      </a:r>
                      <a:endParaRPr lang="en-GB" sz="14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925817"/>
                  </a:ext>
                </a:extLst>
              </a:tr>
              <a:tr h="727744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 invited for screening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spc="-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– 71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2545" marR="295275" algn="ctr">
                        <a:lnSpc>
                          <a:spcPct val="106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– 74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2545" marR="295275" algn="ctr">
                        <a:lnSpc>
                          <a:spcPct val="106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1200" spc="-13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gradually extending</a:t>
                      </a:r>
                      <a:r>
                        <a:rPr lang="en-US" sz="1200" spc="-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include 50 – 59  year olds as of April 2021 over 4 years)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16567"/>
                  </a:ext>
                </a:extLst>
              </a:tr>
              <a:tr h="65649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 of screening invitation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– 49 Every</a:t>
                      </a:r>
                      <a:r>
                        <a:rPr lang="en-US" sz="1200" spc="-15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spc="-13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– 64 Every</a:t>
                      </a:r>
                      <a:r>
                        <a:rPr lang="en-US" sz="1200" spc="-14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200" spc="-12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Every</a:t>
                      </a:r>
                      <a:r>
                        <a:rPr lang="en-US" sz="1200" spc="1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spc="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</a:p>
                    <a:p>
                      <a:pPr algn="ctr">
                        <a:spcBef>
                          <a:spcPts val="10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200" spc="14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request</a:t>
                      </a:r>
                      <a:r>
                        <a:rPr lang="en-US" sz="1200" spc="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over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71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0255" marR="721995" indent="20256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Every</a:t>
                      </a:r>
                      <a:r>
                        <a:rPr lang="en-US" sz="1200" kern="0" spc="9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0" spc="4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</a:p>
                    <a:p>
                      <a:pPr marL="769938" marR="721995" indent="36513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6450" algn="l"/>
                        </a:tabLst>
                      </a:pPr>
                      <a:r>
                        <a:rPr lang="en-US" sz="120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200" kern="0" spc="14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request</a:t>
                      </a:r>
                      <a:r>
                        <a:rPr lang="en-US" sz="1200" kern="0" spc="115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74</a:t>
                      </a:r>
                      <a:endParaRPr lang="en-GB" sz="1200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654384"/>
                  </a:ext>
                </a:extLst>
              </a:tr>
              <a:tr h="684237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 for screening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8110" marR="92075" indent="-8255" algn="ctr">
                        <a:lnSpc>
                          <a:spcPct val="106000"/>
                        </a:lnSpc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200" spc="-6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spc="-5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200" spc="-13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</a:t>
                      </a:r>
                      <a:r>
                        <a:rPr lang="en-US" sz="1200" spc="-9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200" spc="-9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screening</a:t>
                      </a:r>
                      <a:r>
                        <a:rPr lang="en-US" sz="1200" spc="-13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appointment</a:t>
                      </a:r>
                      <a:r>
                        <a:rPr lang="en-US" sz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200" spc="1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en-US" sz="1200" spc="-5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appointment</a:t>
                      </a:r>
                      <a:r>
                        <a:rPr lang="en-US" sz="1200" spc="-6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en-US" sz="1200" spc="-10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en-US" sz="1200" spc="-7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pc="-2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  <a:r>
                        <a:rPr lang="en-US" sz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ssed</a:t>
                      </a:r>
                      <a:r>
                        <a:rPr lang="en-US" sz="1200" spc="1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patients</a:t>
                      </a:r>
                      <a:r>
                        <a:rPr lang="en-US" sz="1200" spc="-9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should</a:t>
                      </a:r>
                      <a:r>
                        <a:rPr lang="en-US" sz="1200" spc="-13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pc="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en-US" sz="1200" spc="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</a:t>
                      </a:r>
                      <a:r>
                        <a:rPr lang="en-US" sz="1200" spc="-2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lang="en-US" sz="1200" spc="-5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</a:t>
                      </a:r>
                      <a:r>
                        <a:rPr lang="en-US" sz="1200" spc="-10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8110" marR="95250" indent="-889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6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spc="-5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200" spc="-12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</a:t>
                      </a:r>
                      <a:r>
                        <a:rPr lang="en-US" sz="1200" spc="-7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n-US" sz="1200" spc="-8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appointment</a:t>
                      </a:r>
                      <a:r>
                        <a:rPr lang="en-US" sz="1200" spc="-13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US" sz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200" spc="14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breast</a:t>
                      </a:r>
                      <a:r>
                        <a:rPr lang="en-US" sz="1200" spc="-1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screening</a:t>
                      </a:r>
                      <a:r>
                        <a:rPr lang="en-US" sz="1200" spc="-2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clinic</a:t>
                      </a:r>
                      <a:r>
                        <a:rPr lang="en-US" sz="1200" spc="-7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</a:t>
                      </a:r>
                      <a:r>
                        <a:rPr lang="en-US" sz="1200" spc="-1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ents</a:t>
                      </a:r>
                      <a:r>
                        <a:rPr lang="en-US" sz="1200" spc="-1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1200" spc="1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</a:t>
                      </a:r>
                      <a:r>
                        <a:rPr lang="en-US" sz="1200" spc="-6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0113</a:t>
                      </a:r>
                      <a:r>
                        <a:rPr lang="en-US" sz="1200" spc="-6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206 3816</a:t>
                      </a:r>
                      <a:r>
                        <a:rPr lang="en-US" sz="1200" spc="-6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 marL="118110" marR="95250" indent="-889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2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0113</a:t>
                      </a:r>
                      <a:r>
                        <a:rPr lang="en-US" sz="1200" spc="-14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</a:t>
                      </a: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pc="-1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3818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0165" marR="71755" indent="26035" algn="ctr">
                        <a:lnSpc>
                          <a:spcPct val="104000"/>
                        </a:lnSpc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200" spc="3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200" spc="4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en-US" sz="1200" spc="9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pc="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bowe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 </a:t>
                      </a:r>
                      <a:r>
                        <a:rPr lang="en-US" sz="1200" spc="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screening</a:t>
                      </a:r>
                      <a:r>
                        <a:rPr lang="en-US" sz="1200" spc="1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kit</a:t>
                      </a:r>
                      <a:r>
                        <a:rPr lang="en-US" sz="1200" spc="7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en-US" sz="1200" spc="11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pc="-1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  <a:r>
                        <a:rPr lang="en-US" sz="1200" spc="-2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splaced,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</a:t>
                      </a:r>
                      <a:r>
                        <a:rPr lang="en-US" sz="1200" spc="-1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ents</a:t>
                      </a:r>
                      <a:r>
                        <a:rPr lang="en-US" sz="1200" spc="-5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</a:t>
                      </a:r>
                      <a:r>
                        <a:rPr lang="en-US" sz="1200" spc="-4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0800</a:t>
                      </a:r>
                      <a:r>
                        <a:rPr lang="en-US" sz="1200" spc="14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707 6060</a:t>
                      </a:r>
                      <a:r>
                        <a:rPr lang="en-US" sz="1200" spc="-9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200" spc="-10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request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via</a:t>
                      </a:r>
                      <a:r>
                        <a:rPr lang="en-US" sz="1200" spc="-9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r>
                        <a:rPr lang="en-US" sz="1200" spc="-8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200" spc="-9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clinical</a:t>
                      </a:r>
                      <a:r>
                        <a:rPr lang="en-US" sz="1200" spc="-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778977"/>
                  </a:ext>
                </a:extLst>
              </a:tr>
              <a:tr h="87519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information for patients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Easy Read info is available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can contact their surgery about any questions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can take someone with them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can ask for a female nurse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can ask for longer/ double appointments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can ask for weekend appointments if available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can ask for an interpreter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 patient has had the HPV vaccine (free until age 25) cervical screening is still important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Easy Read info is available including top tips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over 71 can call the above number for screening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can take someone with them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can be reassured that  the health care professional performing the screening will be  female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can ask for longer/ double appointments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can ask for an interpreter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Easy Read info is available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over 74 can call the above number for a kit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Videos on how to complete the kit are also available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can contact their surgery about any questions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242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325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86571EC67EDE44985E6D0CC3B0BDA9" ma:contentTypeVersion="17" ma:contentTypeDescription="Create a new document." ma:contentTypeScope="" ma:versionID="5518c9bea1a3c8fe2d011ac58e91bb98">
  <xsd:schema xmlns:xsd="http://www.w3.org/2001/XMLSchema" xmlns:xs="http://www.w3.org/2001/XMLSchema" xmlns:p="http://schemas.microsoft.com/office/2006/metadata/properties" xmlns:ns1="http://schemas.microsoft.com/sharepoint/v3" xmlns:ns2="98453f7d-33ba-4bba-81a2-a040b7a8987f" xmlns:ns3="435440a9-b756-4f02-8397-23bac2d0f8eb" targetNamespace="http://schemas.microsoft.com/office/2006/metadata/properties" ma:root="true" ma:fieldsID="f061c47fc2f4dc29a95e303e2ebcbff7" ns1:_="" ns2:_="" ns3:_="">
    <xsd:import namespace="http://schemas.microsoft.com/sharepoint/v3"/>
    <xsd:import namespace="98453f7d-33ba-4bba-81a2-a040b7a8987f"/>
    <xsd:import namespace="435440a9-b756-4f02-8397-23bac2d0f8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53f7d-33ba-4bba-81a2-a040b7a898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440a9-b756-4f02-8397-23bac2d0f8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37b2758-3879-4f43-bffb-aae062e1be55}" ma:internalName="TaxCatchAll" ma:showField="CatchAllData" ma:web="435440a9-b756-4f02-8397-23bac2d0f8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440a9-b756-4f02-8397-23bac2d0f8eb" xsi:nil="true"/>
    <lcf76f155ced4ddcb4097134ff3c332f xmlns="98453f7d-33ba-4bba-81a2-a040b7a8987f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4E3D453-61B7-457E-9556-9EF536458C0D}"/>
</file>

<file path=customXml/itemProps2.xml><?xml version="1.0" encoding="utf-8"?>
<ds:datastoreItem xmlns:ds="http://schemas.openxmlformats.org/officeDocument/2006/customXml" ds:itemID="{F549F18A-8B38-48F3-A7D7-035631E0BC17}"/>
</file>

<file path=customXml/itemProps3.xml><?xml version="1.0" encoding="utf-8"?>
<ds:datastoreItem xmlns:ds="http://schemas.openxmlformats.org/officeDocument/2006/customXml" ds:itemID="{A15B6B91-5043-4FFB-B84A-F0C19BD92C26}"/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324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National Cancer Screening Programmes in England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Cancer Screening Programmes in England</dc:title>
  <dc:creator>WILKINSON, Cat (CITY VIEW MEDICAL PRACTICE)</dc:creator>
  <cp:lastModifiedBy>WILKINSON, Cat (CITY VIEW MEDICAL PRACTICE)</cp:lastModifiedBy>
  <cp:revision>7</cp:revision>
  <dcterms:created xsi:type="dcterms:W3CDTF">2022-08-03T16:05:07Z</dcterms:created>
  <dcterms:modified xsi:type="dcterms:W3CDTF">2022-08-04T07:26:33Z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0x0101004786571EC67EDE44985E6D0CC3B0BDA9</vt:lpwstr>
  </property>
</Properties>
</file>