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drawings/drawing2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drawings/drawing1.xml" ContentType="application/vnd.openxmlformats-officedocument.drawingml.chartshap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57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charts/style1.xml" ContentType="application/vnd.ms-office.chartstyle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olors1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72" r:id="rId3"/>
    <p:sldMasterId id="2147483677" r:id="rId4"/>
    <p:sldMasterId id="2147483688" r:id="rId5"/>
    <p:sldMasterId id="2147483699" r:id="rId6"/>
    <p:sldMasterId id="2147483710" r:id="rId7"/>
    <p:sldMasterId id="2147483712" r:id="rId8"/>
    <p:sldMasterId id="2147483715" r:id="rId9"/>
    <p:sldMasterId id="2147483717" r:id="rId10"/>
    <p:sldMasterId id="2147483728" r:id="rId11"/>
  </p:sldMasterIdLst>
  <p:notesMasterIdLst>
    <p:notesMasterId r:id="rId25"/>
  </p:notesMasterIdLst>
  <p:sldIdLst>
    <p:sldId id="280" r:id="rId12"/>
    <p:sldId id="281" r:id="rId13"/>
    <p:sldId id="283" r:id="rId14"/>
    <p:sldId id="262" r:id="rId15"/>
    <p:sldId id="286" r:id="rId16"/>
    <p:sldId id="287" r:id="rId17"/>
    <p:sldId id="288" r:id="rId18"/>
    <p:sldId id="293" r:id="rId19"/>
    <p:sldId id="271" r:id="rId20"/>
    <p:sldId id="290" r:id="rId21"/>
    <p:sldId id="274" r:id="rId22"/>
    <p:sldId id="292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C5"/>
    <a:srgbClr val="F58220"/>
    <a:srgbClr val="FFCC40"/>
    <a:srgbClr val="EFAF00"/>
    <a:srgbClr val="9AC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6937" autoAdjust="0"/>
  </p:normalViewPr>
  <p:slideViewPr>
    <p:cSldViewPr snapToGrid="0">
      <p:cViewPr varScale="1">
        <p:scale>
          <a:sx n="38" d="100"/>
          <a:sy n="38" d="100"/>
        </p:scale>
        <p:origin x="56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24680118110236"/>
          <c:y val="0.11733381403717319"/>
          <c:w val="0.81474516076115489"/>
          <c:h val="0.7040047474162168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DC5"/>
            </a:solidFill>
            <a:ln w="28575" cap="flat" cmpd="sng" algn="ctr">
              <a:solidFill>
                <a:srgbClr val="007DC5"/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DC5"/>
              </a:solidFill>
              <a:ln w="28575" cap="flat" cmpd="sng" algn="ctr">
                <a:solidFill>
                  <a:srgbClr val="007DC5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273E-4875-8EF8-A363160ADB68}"/>
              </c:ext>
            </c:extLst>
          </c:dPt>
          <c:dPt>
            <c:idx val="1"/>
            <c:invertIfNegative val="0"/>
            <c:bubble3D val="0"/>
            <c:spPr>
              <a:solidFill>
                <a:srgbClr val="F58220"/>
              </a:solidFill>
              <a:ln w="28575" cap="flat" cmpd="sng" algn="ctr">
                <a:solidFill>
                  <a:srgbClr val="F5822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273E-4875-8EF8-A363160ADB68}"/>
              </c:ext>
            </c:extLst>
          </c:dPt>
          <c:dPt>
            <c:idx val="2"/>
            <c:invertIfNegative val="0"/>
            <c:bubble3D val="0"/>
            <c:spPr>
              <a:solidFill>
                <a:srgbClr val="EFAF00"/>
              </a:solidFill>
              <a:ln w="28575" cap="flat" cmpd="sng" algn="ctr">
                <a:solidFill>
                  <a:srgbClr val="EFAF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273E-4875-8EF8-A363160ADB68}"/>
              </c:ext>
            </c:extLst>
          </c:dPt>
          <c:dPt>
            <c:idx val="3"/>
            <c:invertIfNegative val="0"/>
            <c:bubble3D val="0"/>
            <c:spPr>
              <a:solidFill>
                <a:srgbClr val="EFAF00"/>
              </a:solidFill>
              <a:ln w="28575" cap="flat" cmpd="sng" algn="ctr">
                <a:solidFill>
                  <a:srgbClr val="EFAF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273E-4875-8EF8-A363160ADB68}"/>
              </c:ext>
            </c:extLst>
          </c:dPt>
          <c:dPt>
            <c:idx val="4"/>
            <c:invertIfNegative val="0"/>
            <c:bubble3D val="0"/>
            <c:spPr>
              <a:solidFill>
                <a:srgbClr val="EFAF00"/>
              </a:solidFill>
              <a:ln w="28575" cap="flat" cmpd="sng" algn="ctr">
                <a:solidFill>
                  <a:srgbClr val="EFAF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273E-4875-8EF8-A363160ADB68}"/>
              </c:ext>
            </c:extLst>
          </c:dPt>
          <c:dPt>
            <c:idx val="5"/>
            <c:invertIfNegative val="0"/>
            <c:bubble3D val="0"/>
            <c:spPr>
              <a:solidFill>
                <a:srgbClr val="F58220"/>
              </a:solidFill>
              <a:ln w="28575" cap="flat" cmpd="sng" algn="ctr">
                <a:solidFill>
                  <a:srgbClr val="F5822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273E-4875-8EF8-A363160ADB68}"/>
              </c:ext>
            </c:extLst>
          </c:dPt>
          <c:dPt>
            <c:idx val="6"/>
            <c:invertIfNegative val="0"/>
            <c:bubble3D val="0"/>
            <c:spPr>
              <a:solidFill>
                <a:srgbClr val="F58220"/>
              </a:solidFill>
              <a:ln w="28575" cap="flat" cmpd="sng" algn="ctr">
                <a:solidFill>
                  <a:srgbClr val="F5822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273E-4875-8EF8-A363160ADB68}"/>
              </c:ext>
            </c:extLst>
          </c:dPt>
          <c:dPt>
            <c:idx val="7"/>
            <c:invertIfNegative val="0"/>
            <c:bubble3D val="0"/>
            <c:spPr>
              <a:solidFill>
                <a:srgbClr val="F58220"/>
              </a:solidFill>
              <a:ln w="28575" cap="flat" cmpd="sng" algn="ctr">
                <a:solidFill>
                  <a:srgbClr val="F5822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273E-4875-8EF8-A363160ADB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'[Book1 (version 1).xlsb]Sheet1'!$A$6:$A$13</c:f>
              <c:strCache>
                <c:ptCount val="8"/>
                <c:pt idx="0">
                  <c:v>25-29</c:v>
                </c:pt>
                <c:pt idx="1">
                  <c:v>30-34</c:v>
                </c:pt>
                <c:pt idx="2">
                  <c:v>35-39</c:v>
                </c:pt>
                <c:pt idx="3">
                  <c:v>40-44</c:v>
                </c:pt>
                <c:pt idx="4">
                  <c:v>45-49</c:v>
                </c:pt>
                <c:pt idx="5">
                  <c:v>50-54</c:v>
                </c:pt>
                <c:pt idx="6">
                  <c:v>55-59</c:v>
                </c:pt>
                <c:pt idx="7">
                  <c:v>60-64</c:v>
                </c:pt>
              </c:strCache>
            </c:strRef>
          </c:cat>
          <c:val>
            <c:numRef>
              <c:f>'[Book1 (version 1).xlsb]Sheet1'!$S$6:$S$13</c:f>
              <c:numCache>
                <c:formatCode>0.0%</c:formatCode>
                <c:ptCount val="8"/>
                <c:pt idx="0">
                  <c:v>0.26933251933251934</c:v>
                </c:pt>
                <c:pt idx="1">
                  <c:v>0.22570851704803602</c:v>
                </c:pt>
                <c:pt idx="2">
                  <c:v>0.26163956939125338</c:v>
                </c:pt>
                <c:pt idx="3">
                  <c:v>0.2609135049547221</c:v>
                </c:pt>
                <c:pt idx="4">
                  <c:v>0.23783541707946909</c:v>
                </c:pt>
                <c:pt idx="5">
                  <c:v>0.14847286862703618</c:v>
                </c:pt>
                <c:pt idx="6">
                  <c:v>0.18671068550399006</c:v>
                </c:pt>
                <c:pt idx="7">
                  <c:v>0.19390786662168241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73E-4875-8EF8-A363160ADB6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41064544"/>
        <c:axId val="441062192"/>
      </c:barChart>
      <c:catAx>
        <c:axId val="44106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spc="20" baseline="0">
                <a:solidFill>
                  <a:srgbClr val="007DC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062192"/>
        <c:crosses val="autoZero"/>
        <c:auto val="1"/>
        <c:lblAlgn val="ctr"/>
        <c:lblOffset val="100"/>
        <c:noMultiLvlLbl val="0"/>
      </c:catAx>
      <c:valAx>
        <c:axId val="441062192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spc="20" baseline="0">
                <a:solidFill>
                  <a:srgbClr val="007DC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064544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[BWM hub data.csv]BWM hub data!PivotTable1</c:name>
    <c:fmtId val="4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0470792322834646"/>
          <c:y val="8.5988761830277774E-2"/>
          <c:w val="0.83300656167979015"/>
          <c:h val="0.742606189987108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'BWM hub data'!$O$4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7DC5"/>
            </a:solidFill>
            <a:ln w="28575">
              <a:solidFill>
                <a:srgbClr val="007DC5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DC5"/>
              </a:solidFill>
              <a:ln w="28575">
                <a:solidFill>
                  <a:srgbClr val="007DC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6AE0-4C3A-B124-62AE5C7C015F}"/>
              </c:ext>
            </c:extLst>
          </c:dPt>
          <c:dPt>
            <c:idx val="1"/>
            <c:invertIfNegative val="0"/>
            <c:bubble3D val="0"/>
            <c:spPr>
              <a:solidFill>
                <a:srgbClr val="F58220"/>
              </a:solidFill>
              <a:ln w="28575">
                <a:solidFill>
                  <a:srgbClr val="F5822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E0-4C3A-B124-62AE5C7C015F}"/>
              </c:ext>
            </c:extLst>
          </c:dPt>
          <c:dPt>
            <c:idx val="2"/>
            <c:invertIfNegative val="0"/>
            <c:bubble3D val="0"/>
            <c:spPr>
              <a:solidFill>
                <a:srgbClr val="FFCC40"/>
              </a:solidFill>
              <a:ln w="28575">
                <a:solidFill>
                  <a:srgbClr val="FFCC4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E0-4C3A-B124-62AE5C7C015F}"/>
              </c:ext>
            </c:extLst>
          </c:dPt>
          <c:dPt>
            <c:idx val="3"/>
            <c:invertIfNegative val="0"/>
            <c:bubble3D val="0"/>
            <c:spPr>
              <a:solidFill>
                <a:srgbClr val="FFCC40"/>
              </a:solidFill>
              <a:ln w="28575">
                <a:solidFill>
                  <a:srgbClr val="FFCC4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6AE0-4C3A-B124-62AE5C7C015F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0"/>
              </a:solidFill>
              <a:ln w="28575">
                <a:solidFill>
                  <a:srgbClr val="FFCC4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AE0-4C3A-B124-62AE5C7C015F}"/>
              </c:ext>
            </c:extLst>
          </c:dPt>
          <c:dPt>
            <c:idx val="5"/>
            <c:invertIfNegative val="0"/>
            <c:bubble3D val="0"/>
            <c:spPr>
              <a:solidFill>
                <a:srgbClr val="F58220"/>
              </a:solidFill>
              <a:ln w="28575">
                <a:solidFill>
                  <a:srgbClr val="F5822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AE0-4C3A-B124-62AE5C7C015F}"/>
              </c:ext>
            </c:extLst>
          </c:dPt>
          <c:dPt>
            <c:idx val="6"/>
            <c:invertIfNegative val="0"/>
            <c:bubble3D val="0"/>
            <c:spPr>
              <a:solidFill>
                <a:srgbClr val="F58220"/>
              </a:solidFill>
              <a:ln w="28575">
                <a:solidFill>
                  <a:srgbClr val="F5822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E0-4C3A-B124-62AE5C7C015F}"/>
              </c:ext>
            </c:extLst>
          </c:dPt>
          <c:dPt>
            <c:idx val="7"/>
            <c:invertIfNegative val="0"/>
            <c:bubble3D val="0"/>
            <c:spPr>
              <a:solidFill>
                <a:srgbClr val="F58220"/>
              </a:solidFill>
              <a:ln w="28575">
                <a:solidFill>
                  <a:srgbClr val="F5822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AE0-4C3A-B124-62AE5C7C015F}"/>
              </c:ext>
            </c:extLst>
          </c:dPt>
          <c:cat>
            <c:strRef>
              <c:f>'BWM hub data'!$N$5:$N$13</c:f>
              <c:strCache>
                <c:ptCount val="8"/>
                <c:pt idx="0">
                  <c:v>25-29</c:v>
                </c:pt>
                <c:pt idx="1">
                  <c:v>30-34</c:v>
                </c:pt>
                <c:pt idx="2">
                  <c:v>35-39</c:v>
                </c:pt>
                <c:pt idx="3">
                  <c:v>40-44</c:v>
                </c:pt>
                <c:pt idx="4">
                  <c:v>45-49</c:v>
                </c:pt>
                <c:pt idx="5">
                  <c:v>50-54</c:v>
                </c:pt>
                <c:pt idx="6">
                  <c:v>55-59</c:v>
                </c:pt>
                <c:pt idx="7">
                  <c:v>60-64</c:v>
                </c:pt>
              </c:strCache>
            </c:strRef>
          </c:cat>
          <c:val>
            <c:numRef>
              <c:f>'BWM hub data'!$O$5:$O$13</c:f>
              <c:numCache>
                <c:formatCode>General</c:formatCode>
                <c:ptCount val="8"/>
                <c:pt idx="0">
                  <c:v>42</c:v>
                </c:pt>
                <c:pt idx="1">
                  <c:v>22</c:v>
                </c:pt>
                <c:pt idx="2">
                  <c:v>31</c:v>
                </c:pt>
                <c:pt idx="3">
                  <c:v>18</c:v>
                </c:pt>
                <c:pt idx="4">
                  <c:v>20</c:v>
                </c:pt>
                <c:pt idx="5">
                  <c:v>13</c:v>
                </c:pt>
                <c:pt idx="6">
                  <c:v>10</c:v>
                </c:pt>
                <c:pt idx="7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2D-4B8B-BE13-CF8344A5BA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420888560"/>
        <c:axId val="420905200"/>
      </c:barChart>
      <c:catAx>
        <c:axId val="42088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spc="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905200"/>
        <c:crosses val="autoZero"/>
        <c:auto val="1"/>
        <c:lblAlgn val="ctr"/>
        <c:lblOffset val="100"/>
        <c:noMultiLvlLbl val="0"/>
      </c:catAx>
      <c:valAx>
        <c:axId val="420905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888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0.26245</cdr:x>
      <cdr:y>0.88031</cdr:y>
    </cdr:from>
    <cdr:to>
      <cdr:x>0.75221</cdr:x>
      <cdr:y>0.9445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71A18E6-15AD-4D69-A676-3B1A9954E118}"/>
            </a:ext>
          </a:extLst>
        </cdr:cNvPr>
        <cdr:cNvSpPr txBox="1"/>
      </cdr:nvSpPr>
      <cdr:spPr>
        <a:xfrm xmlns:a="http://schemas.openxmlformats.org/drawingml/2006/main">
          <a:off x="3199759" y="5669664"/>
          <a:ext cx="5971154" cy="413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600" dirty="0">
              <a:solidFill>
                <a:srgbClr val="007DC5"/>
              </a:solidFill>
            </a:rPr>
            <a:t>Age range of patients invited to cervical screening (years)</a:t>
          </a:r>
        </a:p>
      </cdr:txBody>
    </cdr:sp>
  </cdr:relSizeAnchor>
  <cdr:relSizeAnchor xmlns:cdr="http://schemas.openxmlformats.org/drawingml/2006/chartDrawing">
    <cdr:from>
      <cdr:x>0</cdr:x>
      <cdr:y>0.41304</cdr:y>
    </cdr:from>
    <cdr:to>
      <cdr:x>0.0745</cdr:x>
      <cdr:y>0.54638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93ED4A9E-ABF3-4A75-972C-F5AB8ECCA921}"/>
            </a:ext>
          </a:extLst>
        </cdr:cNvPr>
        <cdr:cNvSpPr txBox="1"/>
      </cdr:nvSpPr>
      <cdr:spPr>
        <a:xfrm xmlns:a="http://schemas.openxmlformats.org/drawingml/2006/main">
          <a:off x="0" y="28326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0.0172</cdr:x>
      <cdr:y>0.09398</cdr:y>
    </cdr:from>
    <cdr:to>
      <cdr:x>0.06977</cdr:x>
      <cdr:y>0.87251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0CCB9E78-6023-4C1A-ACD2-E600079041E8}"/>
            </a:ext>
          </a:extLst>
        </cdr:cNvPr>
        <cdr:cNvSpPr txBox="1"/>
      </cdr:nvSpPr>
      <cdr:spPr>
        <a:xfrm xmlns:a="http://schemas.openxmlformats.org/drawingml/2006/main" rot="16200000">
          <a:off x="-1976964" y="2791901"/>
          <a:ext cx="5014193" cy="6408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600" dirty="0">
              <a:solidFill>
                <a:srgbClr val="007DC5"/>
              </a:solidFill>
            </a:rPr>
            <a:t>% of patients who did not attended their cervical screening appointments in the last 42/ 66 months</a:t>
          </a:r>
        </a:p>
      </cdr:txBody>
    </cdr:sp>
  </cdr:relSizeAnchor>
  <cdr:relSizeAnchor xmlns:cdr="http://schemas.openxmlformats.org/drawingml/2006/chartDrawing">
    <cdr:from>
      <cdr:x>0.73605</cdr:x>
      <cdr:y>0.88939</cdr:y>
    </cdr:from>
    <cdr:to>
      <cdr:x>0.74826</cdr:x>
      <cdr:y>0.9092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B0D9E85E-6637-456E-99F0-4C7FD42DB512}"/>
            </a:ext>
          </a:extLst>
        </cdr:cNvPr>
        <cdr:cNvSpPr txBox="1"/>
      </cdr:nvSpPr>
      <cdr:spPr>
        <a:xfrm xmlns:a="http://schemas.openxmlformats.org/drawingml/2006/main">
          <a:off x="8973879" y="5728175"/>
          <a:ext cx="148856" cy="1275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0.71503</cdr:x>
      <cdr:y>0.88618</cdr:y>
    </cdr:from>
    <cdr:to>
      <cdr:x>0.72421</cdr:x>
      <cdr:y>0.90677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14C975A6-A581-4850-9798-6E70800DD238}"/>
            </a:ext>
          </a:extLst>
        </cdr:cNvPr>
        <cdr:cNvSpPr txBox="1"/>
      </cdr:nvSpPr>
      <cdr:spPr>
        <a:xfrm xmlns:a="http://schemas.openxmlformats.org/drawingml/2006/main">
          <a:off x="8717664" y="5707500"/>
          <a:ext cx="111873" cy="132584"/>
        </a:xfrm>
        <a:prstGeom xmlns:a="http://schemas.openxmlformats.org/drawingml/2006/main" prst="rect">
          <a:avLst/>
        </a:prstGeom>
        <a:solidFill xmlns:a="http://schemas.openxmlformats.org/drawingml/2006/main">
          <a:srgbClr val="007DC5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0.71503</cdr:x>
      <cdr:y>0.91998</cdr:y>
    </cdr:from>
    <cdr:to>
      <cdr:x>0.72421</cdr:x>
      <cdr:y>0.94057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846D87A6-2088-4FB9-80DA-EF3E6C511DF7}"/>
            </a:ext>
          </a:extLst>
        </cdr:cNvPr>
        <cdr:cNvSpPr txBox="1"/>
      </cdr:nvSpPr>
      <cdr:spPr>
        <a:xfrm xmlns:a="http://schemas.openxmlformats.org/drawingml/2006/main">
          <a:off x="8717664" y="5925200"/>
          <a:ext cx="111873" cy="132584"/>
        </a:xfrm>
        <a:prstGeom xmlns:a="http://schemas.openxmlformats.org/drawingml/2006/main" prst="rect">
          <a:avLst/>
        </a:prstGeom>
        <a:solidFill xmlns:a="http://schemas.openxmlformats.org/drawingml/2006/main">
          <a:srgbClr val="FFCC40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0.71503</cdr:x>
      <cdr:y>0.95079</cdr:y>
    </cdr:from>
    <cdr:to>
      <cdr:x>0.72421</cdr:x>
      <cdr:y>0.97138</cdr:y>
    </cdr:to>
    <cdr:sp macro="" textlink="">
      <cdr:nvSpPr>
        <cdr:cNvPr id="9" name="TextBox 1">
          <a:extLst xmlns:a="http://schemas.openxmlformats.org/drawingml/2006/main">
            <a:ext uri="{FF2B5EF4-FFF2-40B4-BE49-F238E27FC236}">
              <a16:creationId xmlns:a16="http://schemas.microsoft.com/office/drawing/2014/main" id="{846D87A6-2088-4FB9-80DA-EF3E6C511DF7}"/>
            </a:ext>
          </a:extLst>
        </cdr:cNvPr>
        <cdr:cNvSpPr txBox="1"/>
      </cdr:nvSpPr>
      <cdr:spPr>
        <a:xfrm xmlns:a="http://schemas.openxmlformats.org/drawingml/2006/main">
          <a:off x="8717664" y="6123647"/>
          <a:ext cx="111873" cy="132584"/>
        </a:xfrm>
        <a:prstGeom xmlns:a="http://schemas.openxmlformats.org/drawingml/2006/main" prst="rect">
          <a:avLst/>
        </a:prstGeom>
        <a:solidFill xmlns:a="http://schemas.openxmlformats.org/drawingml/2006/main">
          <a:srgbClr val="F58220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0.72473</cdr:x>
      <cdr:y>0.87649</cdr:y>
    </cdr:from>
    <cdr:to>
      <cdr:x>0.84947</cdr:x>
      <cdr:y>0.90914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5D9669DD-2A1B-4550-ADA8-392AC75E292D}"/>
            </a:ext>
          </a:extLst>
        </cdr:cNvPr>
        <cdr:cNvSpPr txBox="1"/>
      </cdr:nvSpPr>
      <cdr:spPr>
        <a:xfrm xmlns:a="http://schemas.openxmlformats.org/drawingml/2006/main">
          <a:off x="8835940" y="5645106"/>
          <a:ext cx="1520740" cy="2102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dirty="0">
              <a:solidFill>
                <a:srgbClr val="007DC5"/>
              </a:solidFill>
            </a:rPr>
            <a:t>Lowest uptake group</a:t>
          </a:r>
        </a:p>
        <a:p xmlns:a="http://schemas.openxmlformats.org/drawingml/2006/main">
          <a:endParaRPr lang="en-GB" sz="1100" dirty="0">
            <a:solidFill>
              <a:srgbClr val="007DC5"/>
            </a:solidFill>
          </a:endParaRPr>
        </a:p>
      </cdr:txBody>
    </cdr:sp>
  </cdr:relSizeAnchor>
  <cdr:relSizeAnchor xmlns:cdr="http://schemas.openxmlformats.org/drawingml/2006/chartDrawing">
    <cdr:from>
      <cdr:x>0.72489</cdr:x>
      <cdr:y>0.91185</cdr:y>
    </cdr:from>
    <cdr:to>
      <cdr:x>0.84962</cdr:x>
      <cdr:y>0.9445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id="{B8819B58-4214-404E-8571-2937781C6CDD}"/>
            </a:ext>
          </a:extLst>
        </cdr:cNvPr>
        <cdr:cNvSpPr txBox="1"/>
      </cdr:nvSpPr>
      <cdr:spPr>
        <a:xfrm xmlns:a="http://schemas.openxmlformats.org/drawingml/2006/main">
          <a:off x="8837842" y="5872820"/>
          <a:ext cx="1520740" cy="2102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dirty="0">
              <a:solidFill>
                <a:srgbClr val="007DC5"/>
              </a:solidFill>
            </a:rPr>
            <a:t>Targeted age groups</a:t>
          </a:r>
        </a:p>
        <a:p xmlns:a="http://schemas.openxmlformats.org/drawingml/2006/main">
          <a:endParaRPr lang="en-GB" sz="1100" dirty="0">
            <a:solidFill>
              <a:srgbClr val="007DC5"/>
            </a:solidFill>
          </a:endParaRPr>
        </a:p>
      </cdr:txBody>
    </cdr:sp>
  </cdr:relSizeAnchor>
  <cdr:relSizeAnchor xmlns:cdr="http://schemas.openxmlformats.org/drawingml/2006/chartDrawing">
    <cdr:from>
      <cdr:x>0.72529</cdr:x>
      <cdr:y>0.94266</cdr:y>
    </cdr:from>
    <cdr:to>
      <cdr:x>0.8639</cdr:x>
      <cdr:y>0.97531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id="{B8819B58-4214-404E-8571-2937781C6CDD}"/>
            </a:ext>
          </a:extLst>
        </cdr:cNvPr>
        <cdr:cNvSpPr txBox="1"/>
      </cdr:nvSpPr>
      <cdr:spPr>
        <a:xfrm xmlns:a="http://schemas.openxmlformats.org/drawingml/2006/main">
          <a:off x="8842730" y="6071267"/>
          <a:ext cx="1689983" cy="2102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dirty="0">
              <a:solidFill>
                <a:srgbClr val="007DC5"/>
              </a:solidFill>
            </a:rPr>
            <a:t>Highest uptake groups</a:t>
          </a:r>
        </a:p>
        <a:p xmlns:a="http://schemas.openxmlformats.org/drawingml/2006/main">
          <a:endParaRPr lang="en-GB" sz="1100" dirty="0">
            <a:solidFill>
              <a:srgbClr val="007DC5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0.13588</cdr:x>
      <cdr:y>0.47067</cdr:y>
    </cdr:from>
    <cdr:to>
      <cdr:x>0.17468</cdr:x>
      <cdr:y>0.52933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A1E6AF7-346A-4C91-ACCE-5684BD93CBD7}"/>
            </a:ext>
          </a:extLst>
        </cdr:cNvPr>
        <cdr:cNvSpPr txBox="1"/>
      </cdr:nvSpPr>
      <cdr:spPr>
        <a:xfrm xmlns:a="http://schemas.openxmlformats.org/drawingml/2006/main">
          <a:off x="1656691" y="3099235"/>
          <a:ext cx="473050" cy="386260"/>
        </a:xfrm>
        <a:prstGeom xmlns:a="http://schemas.openxmlformats.org/drawingml/2006/main" prst="rect">
          <a:avLst/>
        </a:prstGeom>
        <a:solidFill xmlns:a="http://schemas.openxmlformats.org/drawingml/2006/main">
          <a:srgbClr val="007DC5"/>
        </a:solidFill>
        <a:ln xmlns:a="http://schemas.openxmlformats.org/drawingml/2006/main">
          <a:solidFill>
            <a:srgbClr val="007DC5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600" b="1" dirty="0">
              <a:solidFill>
                <a:schemeClr val="bg1"/>
              </a:solidFill>
            </a:rPr>
            <a:t>42</a:t>
          </a:r>
        </a:p>
      </cdr:txBody>
    </cdr:sp>
  </cdr:relSizeAnchor>
  <cdr:relSizeAnchor xmlns:cdr="http://schemas.openxmlformats.org/drawingml/2006/chartDrawing">
    <cdr:from>
      <cdr:x>0.24297</cdr:x>
      <cdr:y>0.61879</cdr:y>
    </cdr:from>
    <cdr:to>
      <cdr:x>0.28186</cdr:x>
      <cdr:y>0.6805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74214BAD-21B9-43E2-9027-A2B7566CD335}"/>
            </a:ext>
          </a:extLst>
        </cdr:cNvPr>
        <cdr:cNvSpPr txBox="1"/>
      </cdr:nvSpPr>
      <cdr:spPr>
        <a:xfrm xmlns:a="http://schemas.openxmlformats.org/drawingml/2006/main">
          <a:off x="2962242" y="4074533"/>
          <a:ext cx="474147" cy="40640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600" b="1" dirty="0">
              <a:solidFill>
                <a:schemeClr val="bg1"/>
              </a:solidFill>
            </a:rPr>
            <a:t>22</a:t>
          </a:r>
        </a:p>
      </cdr:txBody>
    </cdr:sp>
  </cdr:relSizeAnchor>
  <cdr:relSizeAnchor xmlns:cdr="http://schemas.openxmlformats.org/drawingml/2006/chartDrawing">
    <cdr:from>
      <cdr:x>0.34487</cdr:x>
      <cdr:y>0.5412</cdr:y>
    </cdr:from>
    <cdr:to>
      <cdr:x>0.38515</cdr:x>
      <cdr:y>0.61577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FBD8038E-CBB0-4490-944B-330E60BE6761}"/>
            </a:ext>
          </a:extLst>
        </cdr:cNvPr>
        <cdr:cNvSpPr txBox="1"/>
      </cdr:nvSpPr>
      <cdr:spPr>
        <a:xfrm xmlns:a="http://schemas.openxmlformats.org/drawingml/2006/main">
          <a:off x="4204634" y="3563631"/>
          <a:ext cx="491094" cy="491024"/>
        </a:xfrm>
        <a:prstGeom xmlns:a="http://schemas.openxmlformats.org/drawingml/2006/main" prst="rect">
          <a:avLst/>
        </a:prstGeom>
        <a:solidFill xmlns:a="http://schemas.openxmlformats.org/drawingml/2006/main">
          <a:srgbClr val="FFCC40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600" b="1" dirty="0">
              <a:solidFill>
                <a:schemeClr val="bg1"/>
              </a:solidFill>
            </a:rPr>
            <a:t>31</a:t>
          </a:r>
        </a:p>
      </cdr:txBody>
    </cdr:sp>
  </cdr:relSizeAnchor>
  <cdr:relSizeAnchor xmlns:cdr="http://schemas.openxmlformats.org/drawingml/2006/chartDrawing">
    <cdr:from>
      <cdr:x>0.44759</cdr:x>
      <cdr:y>0.64512</cdr:y>
    </cdr:from>
    <cdr:to>
      <cdr:x>0.49203</cdr:x>
      <cdr:y>0.7197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89866E35-5B8A-4689-96DB-0C19F15A6267}"/>
            </a:ext>
          </a:extLst>
        </cdr:cNvPr>
        <cdr:cNvSpPr txBox="1"/>
      </cdr:nvSpPr>
      <cdr:spPr>
        <a:xfrm xmlns:a="http://schemas.openxmlformats.org/drawingml/2006/main">
          <a:off x="5456964" y="4247921"/>
          <a:ext cx="541812" cy="491089"/>
        </a:xfrm>
        <a:prstGeom xmlns:a="http://schemas.openxmlformats.org/drawingml/2006/main" prst="rect">
          <a:avLst/>
        </a:prstGeom>
        <a:solidFill xmlns:a="http://schemas.openxmlformats.org/drawingml/2006/main">
          <a:srgbClr val="FFCC40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600" b="1" dirty="0">
              <a:solidFill>
                <a:schemeClr val="bg1"/>
              </a:solidFill>
            </a:rPr>
            <a:t>18</a:t>
          </a:r>
        </a:p>
      </cdr:txBody>
    </cdr:sp>
  </cdr:relSizeAnchor>
  <cdr:relSizeAnchor xmlns:cdr="http://schemas.openxmlformats.org/drawingml/2006/chartDrawing">
    <cdr:from>
      <cdr:x>0.55251</cdr:x>
      <cdr:y>0.64557</cdr:y>
    </cdr:from>
    <cdr:to>
      <cdr:x>0.59556</cdr:x>
      <cdr:y>0.71243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460F0A49-6A0B-4A09-9F99-F1D93FE3D7B4}"/>
            </a:ext>
          </a:extLst>
        </cdr:cNvPr>
        <cdr:cNvSpPr txBox="1"/>
      </cdr:nvSpPr>
      <cdr:spPr>
        <a:xfrm xmlns:a="http://schemas.openxmlformats.org/drawingml/2006/main">
          <a:off x="6736181" y="4250875"/>
          <a:ext cx="524865" cy="440255"/>
        </a:xfrm>
        <a:prstGeom xmlns:a="http://schemas.openxmlformats.org/drawingml/2006/main" prst="rect">
          <a:avLst/>
        </a:prstGeom>
        <a:solidFill xmlns:a="http://schemas.openxmlformats.org/drawingml/2006/main">
          <a:srgbClr val="FFCC40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600" b="1" dirty="0">
              <a:solidFill>
                <a:schemeClr val="bg1"/>
              </a:solidFill>
            </a:rPr>
            <a:t>20</a:t>
          </a:r>
        </a:p>
      </cdr:txBody>
    </cdr:sp>
  </cdr:relSizeAnchor>
  <cdr:relSizeAnchor xmlns:cdr="http://schemas.openxmlformats.org/drawingml/2006/chartDrawing">
    <cdr:from>
      <cdr:x>0.65</cdr:x>
      <cdr:y>0.7737</cdr:y>
    </cdr:from>
    <cdr:to>
      <cdr:x>0.69306</cdr:x>
      <cdr:y>0.83027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4022B33D-D607-49D0-B73B-2BA62514B4FA}"/>
            </a:ext>
          </a:extLst>
        </cdr:cNvPr>
        <cdr:cNvSpPr txBox="1"/>
      </cdr:nvSpPr>
      <cdr:spPr>
        <a:xfrm xmlns:a="http://schemas.openxmlformats.org/drawingml/2006/main">
          <a:off x="7924800" y="5094598"/>
          <a:ext cx="524933" cy="3725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600" dirty="0"/>
        </a:p>
      </cdr:txBody>
    </cdr:sp>
  </cdr:relSizeAnchor>
  <cdr:relSizeAnchor xmlns:cdr="http://schemas.openxmlformats.org/drawingml/2006/chartDrawing">
    <cdr:from>
      <cdr:x>0.65335</cdr:x>
      <cdr:y>0.69219</cdr:y>
    </cdr:from>
    <cdr:to>
      <cdr:x>0.70335</cdr:x>
      <cdr:y>0.76419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64383A06-B605-4858-B926-D5669A5C6D53}"/>
            </a:ext>
          </a:extLst>
        </cdr:cNvPr>
        <cdr:cNvSpPr txBox="1"/>
      </cdr:nvSpPr>
      <cdr:spPr>
        <a:xfrm xmlns:a="http://schemas.openxmlformats.org/drawingml/2006/main">
          <a:off x="7965701" y="4557893"/>
          <a:ext cx="609600" cy="47410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600" b="1" dirty="0">
              <a:solidFill>
                <a:schemeClr val="bg1"/>
              </a:solidFill>
            </a:rPr>
            <a:t>13</a:t>
          </a:r>
        </a:p>
      </cdr:txBody>
    </cdr:sp>
  </cdr:relSizeAnchor>
  <cdr:relSizeAnchor xmlns:cdr="http://schemas.openxmlformats.org/drawingml/2006/chartDrawing">
    <cdr:from>
      <cdr:x>0.76365</cdr:x>
      <cdr:y>0.72847</cdr:y>
    </cdr:from>
    <cdr:to>
      <cdr:x>0.80393</cdr:x>
      <cdr:y>0.78762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9EBCA9AC-7553-40B4-A141-A9082A6DB436}"/>
            </a:ext>
          </a:extLst>
        </cdr:cNvPr>
        <cdr:cNvSpPr txBox="1"/>
      </cdr:nvSpPr>
      <cdr:spPr>
        <a:xfrm xmlns:a="http://schemas.openxmlformats.org/drawingml/2006/main">
          <a:off x="9310417" y="4796762"/>
          <a:ext cx="491094" cy="38948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600" b="1" dirty="0">
              <a:solidFill>
                <a:schemeClr val="bg1"/>
              </a:solidFill>
            </a:rPr>
            <a:t>10</a:t>
          </a:r>
        </a:p>
      </cdr:txBody>
    </cdr:sp>
  </cdr:relSizeAnchor>
  <cdr:relSizeAnchor xmlns:cdr="http://schemas.openxmlformats.org/drawingml/2006/chartDrawing">
    <cdr:from>
      <cdr:x>0.86866</cdr:x>
      <cdr:y>0.75407</cdr:y>
    </cdr:from>
    <cdr:to>
      <cdr:x>0.90477</cdr:x>
      <cdr:y>0.81065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7235711D-6333-4FA3-8E20-59FC8485ED26}"/>
            </a:ext>
          </a:extLst>
        </cdr:cNvPr>
        <cdr:cNvSpPr txBox="1"/>
      </cdr:nvSpPr>
      <cdr:spPr>
        <a:xfrm xmlns:a="http://schemas.openxmlformats.org/drawingml/2006/main">
          <a:off x="10590655" y="4965376"/>
          <a:ext cx="440253" cy="37256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600" b="1" dirty="0">
              <a:solidFill>
                <a:schemeClr val="bg1"/>
              </a:solidFill>
            </a:rPr>
            <a:t>6</a:t>
          </a:r>
        </a:p>
      </cdr:txBody>
    </cdr:sp>
  </cdr:relSizeAnchor>
  <cdr:relSizeAnchor xmlns:cdr="http://schemas.openxmlformats.org/drawingml/2006/chartDrawing">
    <cdr:from>
      <cdr:x>0.27803</cdr:x>
      <cdr:y>0.88469</cdr:y>
    </cdr:from>
    <cdr:to>
      <cdr:x>0.76779</cdr:x>
      <cdr:y>0.94748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id="{D66429A5-09AC-4ECB-A103-E0ADE36F4ACB}"/>
            </a:ext>
          </a:extLst>
        </cdr:cNvPr>
        <cdr:cNvSpPr txBox="1"/>
      </cdr:nvSpPr>
      <cdr:spPr>
        <a:xfrm xmlns:a="http://schemas.openxmlformats.org/drawingml/2006/main">
          <a:off x="3389694" y="5825434"/>
          <a:ext cx="5971146" cy="4134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600" dirty="0">
              <a:solidFill>
                <a:srgbClr val="007DC5"/>
              </a:solidFill>
            </a:rPr>
            <a:t>Age range of patients invited to cervical screening (years)</a:t>
          </a:r>
        </a:p>
      </cdr:txBody>
    </cdr:sp>
  </cdr:relSizeAnchor>
  <cdr:relSizeAnchor xmlns:cdr="http://schemas.openxmlformats.org/drawingml/2006/chartDrawing">
    <cdr:from>
      <cdr:x>0.02137</cdr:x>
      <cdr:y>0.10395</cdr:y>
    </cdr:from>
    <cdr:to>
      <cdr:x>0.07393</cdr:x>
      <cdr:y>0.89842</cdr:y>
    </cdr:to>
    <cdr:sp macro="" textlink="">
      <cdr:nvSpPr>
        <cdr:cNvPr id="13" name="TextBox 1">
          <a:extLst xmlns:a="http://schemas.openxmlformats.org/drawingml/2006/main">
            <a:ext uri="{FF2B5EF4-FFF2-40B4-BE49-F238E27FC236}">
              <a16:creationId xmlns:a16="http://schemas.microsoft.com/office/drawing/2014/main" id="{B60D43EC-0AAB-49F4-B458-A90ECE2AFF07}"/>
            </a:ext>
          </a:extLst>
        </cdr:cNvPr>
        <cdr:cNvSpPr txBox="1"/>
      </cdr:nvSpPr>
      <cdr:spPr>
        <a:xfrm xmlns:a="http://schemas.openxmlformats.org/drawingml/2006/main" rot="16200000">
          <a:off x="-1926164" y="2842701"/>
          <a:ext cx="5014193" cy="6408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600" dirty="0">
              <a:solidFill>
                <a:srgbClr val="007DC5"/>
              </a:solidFill>
            </a:rPr>
            <a:t>No. of patients who attended their cervical screening appointments at hub between</a:t>
          </a:r>
        </a:p>
      </cdr:txBody>
    </cdr:sp>
  </cdr:relSizeAnchor>
  <cdr:relSizeAnchor xmlns:cdr="http://schemas.openxmlformats.org/drawingml/2006/chartDrawing">
    <cdr:from>
      <cdr:x>0.29846</cdr:x>
      <cdr:y>0.95123</cdr:y>
    </cdr:from>
    <cdr:to>
      <cdr:x>0.66938</cdr:x>
      <cdr:y>1</cdr:y>
    </cdr:to>
    <cdr:sp macro="" textlink="">
      <cdr:nvSpPr>
        <cdr:cNvPr id="14" name="TextBox 3">
          <a:extLst xmlns:a="http://schemas.openxmlformats.org/drawingml/2006/main">
            <a:ext uri="{FF2B5EF4-FFF2-40B4-BE49-F238E27FC236}">
              <a16:creationId xmlns:a16="http://schemas.microsoft.com/office/drawing/2014/main" id="{B18CF918-BE8B-4D91-9F54-3956CF23151C}"/>
            </a:ext>
          </a:extLst>
        </cdr:cNvPr>
        <cdr:cNvSpPr txBox="1"/>
      </cdr:nvSpPr>
      <cdr:spPr>
        <a:xfrm xmlns:a="http://schemas.openxmlformats.org/drawingml/2006/main">
          <a:off x="3638826" y="6551327"/>
          <a:ext cx="452230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400" dirty="0"/>
            <a:t>Data taken from SystmOne (January 2021)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B6451-93CB-4699-A880-600FFF7B5407}" type="datetimeFigureOut">
              <a:rPr lang="en-GB" smtClean="0"/>
              <a:t>26/10/2021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B8CA1-3505-4463-AE69-719807F0A42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3318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B8CA1-3505-4463-AE69-719807F0A42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6152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B8CA1-3505-4463-AE69-719807F0A42C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2200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B8CA1-3505-4463-AE69-719807F0A42C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3300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points:</a:t>
            </a:r>
            <a:r>
              <a:rPr lang="en-GB" dirty="0"/>
              <a:t> 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 data does not match the QOF achievement data need to understand the reason for this</a:t>
            </a:r>
            <a:r>
              <a:rPr lang="en-GB" dirty="0"/>
              <a:t> 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poor attendance in the age group 25-29 which will be the key group having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received the HPV vaccine. Awareness raising will probably be the input required for this age group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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appears to be a peak in non-attendance in the age range 35-44. Could this be due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lifestyle and accessibility of screening appointments?</a:t>
            </a:r>
            <a:r>
              <a:rPr lang="en-GB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00D0B-7106-467A-B202-B21C5DA4E9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04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B8CA1-3505-4463-AE69-719807F0A42C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3181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B8CA1-3505-4463-AE69-719807F0A42C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2572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B8CA1-3505-4463-AE69-719807F0A42C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9879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B8CA1-3505-4463-AE69-719807F0A42C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4381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B8CA1-3505-4463-AE69-719807F0A42C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7334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B8CA1-3505-4463-AE69-719807F0A42C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1361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153C-5325-7242-841A-9E3C9F5E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80250-1191-3344-ADA1-6AF2C6A37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F069DB-8681-2747-9A9A-B157281A3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355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FD1FB4-37A2-3345-AD03-C018936F00C5}"/>
              </a:ext>
            </a:extLst>
          </p:cNvPr>
          <p:cNvSpPr/>
          <p:nvPr/>
        </p:nvSpPr>
        <p:spPr>
          <a:xfrm>
            <a:off x="4014652" y="3857897"/>
            <a:ext cx="8307979" cy="3082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884932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358" y="5515617"/>
            <a:ext cx="2530642" cy="12705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0" y="5261643"/>
            <a:ext cx="1524502" cy="152450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008063" y="584200"/>
            <a:ext cx="10077450" cy="952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33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153C-5325-7242-841A-9E3C9F5E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80250-1191-3344-ADA1-6AF2C6A37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58B4B-D721-4761-87EC-0C0EE69D9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364009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153C-5325-7242-841A-9E3C9F5E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80250-1191-3344-ADA1-6AF2C6A37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58B4B-D721-4761-87EC-0C0EE69D9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1774047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153C-5325-7242-841A-9E3C9F5E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80250-1191-3344-ADA1-6AF2C6A37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58B4B-D721-4761-87EC-0C0EE69D9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4036019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153C-5325-7242-841A-9E3C9F5E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80250-1191-3344-ADA1-6AF2C6A37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58B4B-D721-4761-87EC-0C0EE69D9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1013883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153C-5325-7242-841A-9E3C9F5E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80250-1191-3344-ADA1-6AF2C6A37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58B4B-D721-4761-87EC-0C0EE69D9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2296109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F069DB-8681-2747-9A9A-B157281A3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DB35D-0A06-1E47-8287-7B20E164F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6521" y="2553368"/>
            <a:ext cx="4531591" cy="136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85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Today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6AA81-B044-4837-A778-D965385EE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540333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DCCF9-ADFB-4F27-B801-DF07DCF02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540331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Today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D3D46A-5F44-1A48-956D-F2B9BDD1E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6612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298E-C8AD-924A-9227-38207CA5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0112-7395-F149-85FA-B2C599633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4DB49-4CDA-0C4A-B660-CA4D14282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EE125F7-DEE9-4123-8250-1113F4E05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2517504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5D9C-0723-7D44-AD26-BA11FA31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CB6B1-168B-1B4D-B2B3-5BDF03EAC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B4CD2E-DD83-6343-853E-8633503AD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AD562-6883-2D48-942E-976C06ED7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294966-D373-2E49-BFB7-3F209CE08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719D0F-54DC-4310-BA1A-D80716C943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582308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BB53-488D-E44F-BE91-CDCC7BC2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595267B-3360-40AF-A803-930959D64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4236493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7F44-26ED-854C-8444-91DBEF216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F5B33-B1A5-364F-B5CF-67A7ECA3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BD4A4D-E791-9547-85F3-1C4A245C9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A1C184-1061-427D-A38C-46F3B9381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603832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4D41-BEAC-084D-B9EA-046B893C0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9D1CC3-548D-BA46-95AA-B555EFF86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D5E6D-5E08-6B48-AEE3-FE4E95ECE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081A41-5A1A-4F9F-889E-A513700F4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1924105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06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153C-5325-7242-841A-9E3C9F5E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80250-1191-3344-ADA1-6AF2C6A37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F069DB-8681-2747-9A9A-B157281A3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29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Today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D3D46A-5F44-1A48-956D-F2B9BDD1E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35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D3D46A-5F44-1A48-956D-F2B9BDD1E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53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298E-C8AD-924A-9227-38207CA5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0112-7395-F149-85FA-B2C599633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4DB49-4CDA-0C4A-B660-CA4D14282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5899264-09CA-4F50-9EDD-AAF724D596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009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D3D46A-5F44-1A48-956D-F2B9BDD1E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75695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5D9C-0723-7D44-AD26-BA11FA31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CB6B1-168B-1B4D-B2B3-5BDF03EAC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B4CD2E-DD83-6343-853E-8633503AD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AD562-6883-2D48-942E-976C06ED7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294966-D373-2E49-BFB7-3F209CE08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A582023-C8FA-5749-B193-E37CB6701C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875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BB53-488D-E44F-BE91-CDCC7BC2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9216CF-C375-4143-A227-45E1AA582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297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7F44-26ED-854C-8444-91DBEF216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F5B33-B1A5-364F-B5CF-67A7ECA3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BD4A4D-E791-9547-85F3-1C4A245C9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598C509-BA84-AC44-B5E2-201185CE9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1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4D41-BEAC-084D-B9EA-046B893C0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9D1CC3-548D-BA46-95AA-B555EFF86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D5E6D-5E08-6B48-AEE3-FE4E95ECE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8E8EECD-5142-B245-A5F5-CB36F4E0B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966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FD1FB4-37A2-3345-AD03-C018936F00C5}"/>
              </a:ext>
            </a:extLst>
          </p:cNvPr>
          <p:cNvSpPr/>
          <p:nvPr userDrawn="1"/>
        </p:nvSpPr>
        <p:spPr>
          <a:xfrm>
            <a:off x="4014652" y="3857897"/>
            <a:ext cx="8307979" cy="3082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ACE3E7-9324-40F8-87A6-8787A794C6B0}"/>
              </a:ext>
            </a:extLst>
          </p:cNvPr>
          <p:cNvGrpSpPr/>
          <p:nvPr userDrawn="1"/>
        </p:nvGrpSpPr>
        <p:grpSpPr>
          <a:xfrm>
            <a:off x="2381341" y="2007968"/>
            <a:ext cx="7429317" cy="2842063"/>
            <a:chOff x="2416718" y="1880148"/>
            <a:chExt cx="7429317" cy="2842063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B77994B9-50CD-41DD-BC3E-C99C9C0BC3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416718" y="1880148"/>
              <a:ext cx="2842063" cy="284206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7CEC06D-349E-4419-9337-452AC590227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8616" t="22943" b="16206"/>
            <a:stretch/>
          </p:blipFill>
          <p:spPr>
            <a:xfrm>
              <a:off x="5223631" y="2286325"/>
              <a:ext cx="4622404" cy="2285350"/>
            </a:xfrm>
            <a:prstGeom prst="rect">
              <a:avLst/>
            </a:prstGeom>
          </p:spPr>
        </p:pic>
      </p:grp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AF98FD-C8AB-4829-BC8D-9C03DB81B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63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FD1FB4-37A2-3345-AD03-C018936F00C5}"/>
              </a:ext>
            </a:extLst>
          </p:cNvPr>
          <p:cNvSpPr/>
          <p:nvPr userDrawn="1"/>
        </p:nvSpPr>
        <p:spPr>
          <a:xfrm>
            <a:off x="4014652" y="3857897"/>
            <a:ext cx="8307979" cy="3082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0689635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153C-5325-7242-841A-9E3C9F5E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80250-1191-3344-ADA1-6AF2C6A37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3DA06-3A8F-4C8C-8611-48952CF80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6039729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F069DB-8681-2747-9A9A-B157281A3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DB35D-0A06-1E47-8287-7B20E164F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6521" y="2553368"/>
            <a:ext cx="4531591" cy="136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717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Today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D9F0C-830E-4473-9D1A-3CA30CB0A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23076740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ACD73-F600-4E41-B966-34A2D6606F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80486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298E-C8AD-924A-9227-38207CA5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0112-7395-F149-85FA-B2C599633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4DB49-4CDA-0C4A-B660-CA4D14282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5899264-09CA-4F50-9EDD-AAF724D596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8589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298E-C8AD-924A-9227-38207CA5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0112-7395-F149-85FA-B2C599633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4DB49-4CDA-0C4A-B660-CA4D14282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E5BE8F8-444F-49F2-B1F3-C4F7992A59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28212241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5D9C-0723-7D44-AD26-BA11FA31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CB6B1-168B-1B4D-B2B3-5BDF03EAC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B4CD2E-DD83-6343-853E-8633503AD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AD562-6883-2D48-942E-976C06ED7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294966-D373-2E49-BFB7-3F209CE08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F80C7A6-8295-473E-83EF-882AADA546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15714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BB53-488D-E44F-BE91-CDCC7BC2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A94163C-42C3-4E64-B7F2-EB4A2CE999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10342627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7F44-26ED-854C-8444-91DBEF216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F5B33-B1A5-364F-B5CF-67A7ECA3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BD4A4D-E791-9547-85F3-1C4A245C9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598C509-BA84-AC44-B5E2-201185CE9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3675109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4D41-BEAC-084D-B9EA-046B893C0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9D1CC3-548D-BA46-95AA-B555EFF86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D5E6D-5E08-6B48-AEE3-FE4E95ECE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1D7AE3-8965-4AC7-83AC-E7C5DA964D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42779340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0300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A6826E7-3CF2-D14E-90A4-C1E31EBF3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1323632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A6826E7-3CF2-D14E-90A4-C1E31EBF3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24066542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A6826E7-3CF2-D14E-90A4-C1E31EBF3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8796204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153C-5325-7242-841A-9E3C9F5E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80250-1191-3344-ADA1-6AF2C6A37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58B4B-D721-4761-87EC-0C0EE69D9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097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5D9C-0723-7D44-AD26-BA11FA31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CB6B1-168B-1B4D-B2B3-5BDF03EAC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B4CD2E-DD83-6343-853E-8633503AD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AD562-6883-2D48-942E-976C06ED7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294966-D373-2E49-BFB7-3F209CE08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A582023-C8FA-5749-B193-E37CB6701C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207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F069DB-8681-2747-9A9A-B157281A3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DB35D-0A06-1E47-8287-7B20E164F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6521" y="2553368"/>
            <a:ext cx="4531591" cy="136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657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Today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6AA81-B044-4837-A778-D965385EE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2333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DCCF9-ADFB-4F27-B801-DF07DCF02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1906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298E-C8AD-924A-9227-38207CA5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0112-7395-F149-85FA-B2C599633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4DB49-4CDA-0C4A-B660-CA4D14282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EE125F7-DEE9-4123-8250-1113F4E05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4756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5D9C-0723-7D44-AD26-BA11FA31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CB6B1-168B-1B4D-B2B3-5BDF03EAC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B4CD2E-DD83-6343-853E-8633503AD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AD562-6883-2D48-942E-976C06ED7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294966-D373-2E49-BFB7-3F209CE08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719D0F-54DC-4310-BA1A-D80716C943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2360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BB53-488D-E44F-BE91-CDCC7BC2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595267B-3360-40AF-A803-930959D64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4202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7F44-26ED-854C-8444-91DBEF216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F5B33-B1A5-364F-B5CF-67A7ECA3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BD4A4D-E791-9547-85F3-1C4A245C9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A1C184-1061-427D-A38C-46F3B9381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158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4D41-BEAC-084D-B9EA-046B893C0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9D1CC3-548D-BA46-95AA-B555EFF86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D5E6D-5E08-6B48-AEE3-FE4E95ECE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081A41-5A1A-4F9F-889E-A513700F4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9200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1748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153C-5325-7242-841A-9E3C9F5E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80250-1191-3344-ADA1-6AF2C6A37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F069DB-8681-2747-9A9A-B157281A3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4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BB53-488D-E44F-BE91-CDCC7BC2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9216CF-C375-4143-A227-45E1AA582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03460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Today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lvl="0"/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D3D46A-5F44-1A48-956D-F2B9BDD1E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4964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D3D46A-5F44-1A48-956D-F2B9BDD1E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7008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298E-C8AD-924A-9227-38207CA5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0112-7395-F149-85FA-B2C599633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4DB49-4CDA-0C4A-B660-CA4D14282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5899264-09CA-4F50-9EDD-AAF724D596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6871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5D9C-0723-7D44-AD26-BA11FA31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CB6B1-168B-1B4D-B2B3-5BDF03EAC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B4CD2E-DD83-6343-853E-8633503AD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AD562-6883-2D48-942E-976C06ED7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294966-D373-2E49-BFB7-3F209CE08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A582023-C8FA-5749-B193-E37CB6701C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438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BB53-488D-E44F-BE91-CDCC7BC2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9216CF-C375-4143-A227-45E1AA582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8628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7F44-26ED-854C-8444-91DBEF216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F5B33-B1A5-364F-B5CF-67A7ECA3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BD4A4D-E791-9547-85F3-1C4A245C9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598C509-BA84-AC44-B5E2-201185CE9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615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4D41-BEAC-084D-B9EA-046B893C0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9D1CC3-548D-BA46-95AA-B555EFF86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D5E6D-5E08-6B48-AEE3-FE4E95ECE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8E8EECD-5142-B245-A5F5-CB36F4E0B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996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FD1FB4-37A2-3345-AD03-C018936F00C5}"/>
              </a:ext>
            </a:extLst>
          </p:cNvPr>
          <p:cNvSpPr/>
          <p:nvPr userDrawn="1"/>
        </p:nvSpPr>
        <p:spPr>
          <a:xfrm>
            <a:off x="4014652" y="3857897"/>
            <a:ext cx="8307979" cy="3082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ACE3E7-9324-40F8-87A6-8787A794C6B0}"/>
              </a:ext>
            </a:extLst>
          </p:cNvPr>
          <p:cNvGrpSpPr/>
          <p:nvPr userDrawn="1"/>
        </p:nvGrpSpPr>
        <p:grpSpPr>
          <a:xfrm>
            <a:off x="2381341" y="2007968"/>
            <a:ext cx="7429317" cy="2842063"/>
            <a:chOff x="2416718" y="1880148"/>
            <a:chExt cx="7429317" cy="2842063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B77994B9-50CD-41DD-BC3E-C99C9C0BC3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416718" y="1880148"/>
              <a:ext cx="2842063" cy="284206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7CEC06D-349E-4419-9337-452AC590227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8616" t="22943" b="16206"/>
            <a:stretch/>
          </p:blipFill>
          <p:spPr>
            <a:xfrm>
              <a:off x="5223631" y="2286325"/>
              <a:ext cx="4622404" cy="2285350"/>
            </a:xfrm>
            <a:prstGeom prst="rect">
              <a:avLst/>
            </a:prstGeom>
          </p:spPr>
        </p:pic>
      </p:grp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AF98FD-C8AB-4829-BC8D-9C03DB81B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1661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FD1FB4-37A2-3345-AD03-C018936F00C5}"/>
              </a:ext>
            </a:extLst>
          </p:cNvPr>
          <p:cNvSpPr/>
          <p:nvPr userDrawn="1"/>
        </p:nvSpPr>
        <p:spPr>
          <a:xfrm>
            <a:off x="4014652" y="3857897"/>
            <a:ext cx="8307979" cy="3082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877800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7F44-26ED-854C-8444-91DBEF216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F5B33-B1A5-364F-B5CF-67A7ECA3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BD4A4D-E791-9547-85F3-1C4A245C9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598C509-BA84-AC44-B5E2-201185CE9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955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4D41-BEAC-084D-B9EA-046B893C0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9D1CC3-548D-BA46-95AA-B555EFF86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D5E6D-5E08-6B48-AEE3-FE4E95ECE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8E8EECD-5142-B245-A5F5-CB36F4E0B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4100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FD1FB4-37A2-3345-AD03-C018936F00C5}"/>
              </a:ext>
            </a:extLst>
          </p:cNvPr>
          <p:cNvSpPr/>
          <p:nvPr/>
        </p:nvSpPr>
        <p:spPr>
          <a:xfrm>
            <a:off x="4014652" y="3857897"/>
            <a:ext cx="8307979" cy="3082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AF98FD-C8AB-4829-BC8D-9C03DB81B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4630FF-2517-47D3-9C01-183C1AA54089}"/>
              </a:ext>
            </a:extLst>
          </p:cNvPr>
          <p:cNvGrpSpPr/>
          <p:nvPr/>
        </p:nvGrpSpPr>
        <p:grpSpPr>
          <a:xfrm>
            <a:off x="2745211" y="2007968"/>
            <a:ext cx="6701578" cy="2842063"/>
            <a:chOff x="2381341" y="2007968"/>
            <a:chExt cx="6701578" cy="2842063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B77994B9-50CD-41DD-BC3E-C99C9C0BC3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381341" y="2007968"/>
              <a:ext cx="2842063" cy="2842063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72E8F660-C52C-46C0-B364-4A2E30694A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223404" y="2355647"/>
              <a:ext cx="3859515" cy="22024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5378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.jp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FBDEFE5-35D4-454F-8D96-5350274E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5C03092-0EA2-F346-B7B2-EBC7B09A2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111BEAB-B344-5546-B341-AE1A259D0F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D32305-3950-4152-A519-8AAD833ED11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208650" y="5611792"/>
            <a:ext cx="2983350" cy="110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4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71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FBDEFE5-35D4-454F-8D96-5350274E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5C03092-0EA2-F346-B7B2-EBC7B09A2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E1B4F2F-A0BF-4EB1-A825-50C254D2B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AEA491-F7E4-48EA-8300-46CE520D1F8C}"/>
              </a:ext>
            </a:extLst>
          </p:cNvPr>
          <p:cNvGrpSpPr/>
          <p:nvPr userDrawn="1"/>
        </p:nvGrpSpPr>
        <p:grpSpPr>
          <a:xfrm>
            <a:off x="4912241" y="3901432"/>
            <a:ext cx="7279759" cy="3002674"/>
            <a:chOff x="4922874" y="3944680"/>
            <a:chExt cx="7279759" cy="3002674"/>
          </a:xfrm>
        </p:grpSpPr>
        <p:pic>
          <p:nvPicPr>
            <p:cNvPr id="11" name="Picture 1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BEF56563-7B46-4B0F-AD8B-A2B3379601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8" t="67689"/>
            <a:stretch/>
          </p:blipFill>
          <p:spPr>
            <a:xfrm>
              <a:off x="4922874" y="3944680"/>
              <a:ext cx="7279759" cy="3002674"/>
            </a:xfrm>
            <a:prstGeom prst="rect">
              <a:avLst/>
            </a:prstGeom>
          </p:spPr>
        </p:pic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2F054588-FA7E-4E91-B1BF-3345267F3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90567" y="5646200"/>
              <a:ext cx="2053750" cy="1171962"/>
            </a:xfrm>
            <a:prstGeom prst="rect">
              <a:avLst/>
            </a:prstGeom>
          </p:spPr>
        </p:pic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5E7439B2-C604-492E-8D27-DBFBB1C4EF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6191" t="7218" r="7642" b="7217"/>
            <a:stretch/>
          </p:blipFill>
          <p:spPr>
            <a:xfrm>
              <a:off x="8240233" y="5603968"/>
              <a:ext cx="1265274" cy="1256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159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FBDEFE5-35D4-454F-8D96-5350274E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5C03092-0EA2-F346-B7B2-EBC7B09A2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111BEAB-B344-5546-B341-AE1A259D0F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 dirty="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 dirty="0">
              <a:solidFill>
                <a:srgbClr val="3D312E"/>
              </a:solidFill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F31B9F9A-9C9E-488E-A4E9-7B4864067A9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106385" y="5237700"/>
            <a:ext cx="1620300" cy="16203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BF99199-C8F6-4AFB-AC38-34B274C917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689477" y="5413866"/>
            <a:ext cx="2221992" cy="12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4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FF1ECFA-D945-5C48-95EC-A43E9FB82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FB83772-1325-E84E-93C8-D44125D7F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C0B89EC-6C78-419D-9AFF-8AA3DB60B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328" y="1422328"/>
            <a:ext cx="4013343" cy="401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8189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FBDEFE5-35D4-454F-8D96-5350274E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5C03092-0EA2-F346-B7B2-EBC7B09A2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A8610E3-6CC9-4F2F-875C-FB1A1A6F9E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2686" y="5165228"/>
            <a:ext cx="1692772" cy="1692772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E1B4F2F-A0BF-4EB1-A825-50C254D2B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179515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FBDEFE5-35D4-454F-8D96-5350274E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5C03092-0EA2-F346-B7B2-EBC7B09A2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A8610E3-6CC9-4F2F-875C-FB1A1A6F9E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82686" y="5165228"/>
            <a:ext cx="1692772" cy="1692772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E1B4F2F-A0BF-4EB1-A825-50C254D2B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410166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FBDEFE5-35D4-454F-8D96-5350274E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5C03092-0EA2-F346-B7B2-EBC7B09A2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111BEAB-B344-5546-B341-AE1A259D0F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 dirty="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 dirty="0">
              <a:solidFill>
                <a:srgbClr val="3D312E"/>
              </a:solidFill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F31B9F9A-9C9E-488E-A4E9-7B4864067A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6385" y="5237700"/>
            <a:ext cx="1620300" cy="16203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BF99199-C8F6-4AFB-AC38-34B274C917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89477" y="5413866"/>
            <a:ext cx="2221992" cy="12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FBDEFE5-35D4-454F-8D96-5350274E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5C03092-0EA2-F346-B7B2-EBC7B09A2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88FA4AD-4F6B-4BDD-BFD7-6DC86A8106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82675" y="5617734"/>
            <a:ext cx="1103745" cy="1103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A8A72A-A3EF-4660-AF52-530C6CBDAC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86420" y="6037349"/>
            <a:ext cx="1665317" cy="39920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61C580E-206D-4BDC-949C-7D776E3E4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7184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2B7C22-9A69-954F-8661-67848CEF6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856" y="2134049"/>
            <a:ext cx="5054291" cy="243795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C56DD-9AD2-BB4C-8609-D8B915102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3E8E9B-357D-463C-90A9-A3A92F91E3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08650" y="5429229"/>
            <a:ext cx="2983350" cy="110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8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2B7C22-9A69-954F-8661-67848CEF6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856" y="2134049"/>
            <a:ext cx="5054291" cy="243795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C56DD-9AD2-BB4C-8609-D8B915102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88879C4-0FBF-401A-98DE-C25A9FFEC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2675" y="5617734"/>
            <a:ext cx="1103745" cy="1103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B2A274-A671-4B40-9B84-238213293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420" y="6037349"/>
            <a:ext cx="1665317" cy="3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3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2B7C22-9A69-954F-8661-67848CEF6C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68856" y="2134049"/>
            <a:ext cx="5054291" cy="243795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C56DD-9AD2-BB4C-8609-D8B915102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FF7E23D-084B-425C-9EFD-C61C8ABAF2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82686" y="5165228"/>
            <a:ext cx="1692772" cy="169277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4B4715A-80A6-49FD-8D2B-766439365DB0}"/>
              </a:ext>
            </a:extLst>
          </p:cNvPr>
          <p:cNvGrpSpPr/>
          <p:nvPr userDrawn="1"/>
        </p:nvGrpSpPr>
        <p:grpSpPr>
          <a:xfrm>
            <a:off x="4912241" y="3901432"/>
            <a:ext cx="7279759" cy="3002674"/>
            <a:chOff x="4922874" y="3944680"/>
            <a:chExt cx="7279759" cy="3002674"/>
          </a:xfrm>
        </p:grpSpPr>
        <p:pic>
          <p:nvPicPr>
            <p:cNvPr id="8" name="Picture 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F717B383-78A6-4B1A-B263-984615164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8" t="67689"/>
            <a:stretch/>
          </p:blipFill>
          <p:spPr>
            <a:xfrm>
              <a:off x="4922874" y="3944680"/>
              <a:ext cx="7279759" cy="3002674"/>
            </a:xfrm>
            <a:prstGeom prst="rect">
              <a:avLst/>
            </a:prstGeom>
          </p:spPr>
        </p:pic>
        <p:pic>
          <p:nvPicPr>
            <p:cNvPr id="10" name="Picture 9" descr="Logo, company name&#10;&#10;Description automatically generated">
              <a:extLst>
                <a:ext uri="{FF2B5EF4-FFF2-40B4-BE49-F238E27FC236}">
                  <a16:creationId xmlns:a16="http://schemas.microsoft.com/office/drawing/2014/main" id="{7EB0874F-C12D-4940-8D73-178714386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90567" y="5646200"/>
              <a:ext cx="2053750" cy="1171962"/>
            </a:xfrm>
            <a:prstGeom prst="rect">
              <a:avLst/>
            </a:prstGeom>
          </p:spPr>
        </p:pic>
        <p:pic>
          <p:nvPicPr>
            <p:cNvPr id="11" name="Picture 10" descr="Diagram&#10;&#10;Description automatically generated">
              <a:extLst>
                <a:ext uri="{FF2B5EF4-FFF2-40B4-BE49-F238E27FC236}">
                  <a16:creationId xmlns:a16="http://schemas.microsoft.com/office/drawing/2014/main" id="{572E0CCC-33F3-41C9-9AF0-0A4DE3683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191" t="7218" r="7642" b="7217"/>
            <a:stretch/>
          </p:blipFill>
          <p:spPr>
            <a:xfrm>
              <a:off x="8240233" y="5603968"/>
              <a:ext cx="1265274" cy="1256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5269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1.m4a"/><Relationship Id="rId7" Type="http://schemas.openxmlformats.org/officeDocument/2006/relationships/image" Target="../media/image28.jpeg"/><Relationship Id="rId2" Type="http://schemas.openxmlformats.org/officeDocument/2006/relationships/audio" Target="NULL" TargetMode="External"/><Relationship Id="rId1" Type="http://schemas.openxmlformats.org/officeDocument/2006/relationships/video" Target="https://www.youtube.com/embed/xVV--jqTNf8?feature=oembed" TargetMode="Externa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png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3.png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6" Type="http://schemas.openxmlformats.org/officeDocument/2006/relationships/hyperlink" Target="mailto:alexandra.cocker@nhs.net" TargetMode="External"/><Relationship Id="rId5" Type="http://schemas.openxmlformats.org/officeDocument/2006/relationships/hyperlink" Target="mailto:lisa.hammond2@nhs.net" TargetMode="Externa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16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21.png"/><Relationship Id="rId12" Type="http://schemas.openxmlformats.org/officeDocument/2006/relationships/image" Target="../media/image13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24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13.png"/><Relationship Id="rId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3F58B-398D-4379-AEF9-7F32C159C3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59873"/>
            <a:ext cx="9144000" cy="2387600"/>
          </a:xfrm>
        </p:spPr>
        <p:txBody>
          <a:bodyPr/>
          <a:lstStyle/>
          <a:p>
            <a:r>
              <a:rPr lang="en-GB" sz="4000" dirty="0"/>
              <a:t>Utilising out of hours extended access times for cervical screening – learning from pilot scheme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3A698C-9D22-44FA-9E5B-DDF7AA3204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10527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Lisa Hammond – Lead Cancer Screening and Awareness Coordinator, Cancer Wise Leeds </a:t>
            </a:r>
          </a:p>
          <a:p>
            <a:r>
              <a:rPr lang="en-GB" dirty="0"/>
              <a:t>&amp; </a:t>
            </a:r>
          </a:p>
          <a:p>
            <a:r>
              <a:rPr lang="en-GB" dirty="0"/>
              <a:t>Alex Cocker – Cancer Screening and Awareness Coordinator , Cancer Wise Leeds</a:t>
            </a: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687B1E-3C23-414F-BC1C-9DA63D213C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6" end="19804.5079"/>
                  <p14:fade in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06200" y="5613400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92392F-3E7F-4991-848B-5FB5278AA5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939" end="15076.3537"/>
                  <p14:fade in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8933" y="37105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00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20"/>
    </mc:Choice>
    <mc:Fallback>
      <p:transition spd="slow" advClick="0" advTm="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79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EF47-0EB2-4053-BBD9-AC2D8B0A1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904" y="86365"/>
            <a:ext cx="6076950" cy="1035046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tx1"/>
                </a:solidFill>
              </a:rPr>
              <a:t>Cervical Screening video &amp; comms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EB64616-D66A-4178-90E6-6F309FE785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" r="2144"/>
          <a:stretch/>
        </p:blipFill>
        <p:spPr>
          <a:xfrm>
            <a:off x="0" y="0"/>
            <a:ext cx="6505904" cy="6858000"/>
          </a:xfrm>
          <a:prstGeom prst="rect">
            <a:avLst/>
          </a:prstGeom>
        </p:spPr>
      </p:pic>
      <p:pic>
        <p:nvPicPr>
          <p:cNvPr id="7" name="Online Media 2" title="(Short edit) Cervical screening during the Covid-19 pandemic - Cancer Wise Leeds">
            <a:hlinkClick r:id="" action="ppaction://media"/>
            <a:extLst>
              <a:ext uri="{FF2B5EF4-FFF2-40B4-BE49-F238E27FC236}">
                <a16:creationId xmlns:a16="http://schemas.microsoft.com/office/drawing/2014/main" id="{31210B9C-3F44-47B5-9831-5F7F8ED17CD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750185" y="1985389"/>
            <a:ext cx="5110128" cy="288722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7C60AD-81A1-46D5-91CF-F719BF336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523"/>
                  <p14:fade in="1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4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90"/>
    </mc:Choice>
    <mc:Fallback>
      <p:transition spd="slow" advClick="0" advTm="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488CFC8-120D-4D06-8914-51665E2714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2241203"/>
              </p:ext>
            </p:extLst>
          </p:nvPr>
        </p:nvGraphicFramePr>
        <p:xfrm>
          <a:off x="0" y="546652"/>
          <a:ext cx="12192000" cy="6311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itle 3">
            <a:extLst>
              <a:ext uri="{FF2B5EF4-FFF2-40B4-BE49-F238E27FC236}">
                <a16:creationId xmlns:a16="http://schemas.microsoft.com/office/drawing/2014/main" id="{02504188-4052-491B-963E-0C1AE0ED75B0}"/>
              </a:ext>
            </a:extLst>
          </p:cNvPr>
          <p:cNvSpPr txBox="1">
            <a:spLocks/>
          </p:cNvSpPr>
          <p:nvPr/>
        </p:nvSpPr>
        <p:spPr>
          <a:xfrm>
            <a:off x="0" y="-168963"/>
            <a:ext cx="1186270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BWM cervical hub attendees – September 2020 to September 2021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9B761D-8B93-4316-82EA-AF182B1FB9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21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10"/>
    </mc:Choice>
    <mc:Fallback>
      <p:transition spd="slow" advClick="0" advTm="1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EF47-0EB2-4053-BBD9-AC2D8B0A1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26590"/>
            <a:ext cx="10582275" cy="1325563"/>
          </a:xfrm>
        </p:spPr>
        <p:txBody>
          <a:bodyPr/>
          <a:lstStyle/>
          <a:p>
            <a:r>
              <a:rPr lang="en-GB" sz="3600" dirty="0">
                <a:solidFill>
                  <a:srgbClr val="007DC5"/>
                </a:solidFill>
              </a:rPr>
              <a:t>Next</a:t>
            </a:r>
            <a:r>
              <a:rPr lang="en-GB" sz="3600" dirty="0">
                <a:solidFill>
                  <a:schemeClr val="tx1"/>
                </a:solidFill>
              </a:rPr>
              <a:t> steps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2B9F4-A065-487A-B740-D4B1FA739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5" y="133156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GB" sz="2400" dirty="0"/>
              <a:t>Cancer Wise Leeds are currently working with PCNs to look into ways in which we can utilise reception staff time during extended access clinics to support screening programmes:</a:t>
            </a:r>
          </a:p>
          <a:p>
            <a:pPr marL="0" indent="0">
              <a:buClr>
                <a:schemeClr val="tx1"/>
              </a:buClr>
              <a:buNone/>
            </a:pPr>
            <a:endParaRPr lang="en-GB" sz="800" dirty="0"/>
          </a:p>
          <a:p>
            <a:pPr marL="985838" indent="-342900">
              <a:buClr>
                <a:schemeClr val="tx1"/>
              </a:buClr>
            </a:pPr>
            <a:r>
              <a:rPr lang="en-GB" sz="2400" dirty="0"/>
              <a:t>Contact  non responder lists for cervical screening to support lowest uptake surgeries in the PCN</a:t>
            </a:r>
          </a:p>
          <a:p>
            <a:pPr marL="985838" indent="-342900">
              <a:buClr>
                <a:schemeClr val="tx1"/>
              </a:buClr>
            </a:pPr>
            <a:endParaRPr lang="en-GB" sz="800" dirty="0"/>
          </a:p>
          <a:p>
            <a:pPr marL="985838" indent="-342900">
              <a:buClr>
                <a:schemeClr val="tx1"/>
              </a:buClr>
            </a:pPr>
            <a:r>
              <a:rPr lang="en-GB" sz="2400" dirty="0"/>
              <a:t>Contact  non responders lists for bowel screening to support lowest uptake surgeries in the PCN</a:t>
            </a:r>
          </a:p>
          <a:p>
            <a:pPr marL="985838" indent="-342900">
              <a:buClr>
                <a:schemeClr val="tx1"/>
              </a:buClr>
            </a:pPr>
            <a:endParaRPr lang="en-GB" sz="800" dirty="0"/>
          </a:p>
          <a:p>
            <a:pPr marL="985838" indent="-342900">
              <a:buClr>
                <a:schemeClr val="tx1"/>
              </a:buClr>
            </a:pPr>
            <a:r>
              <a:rPr lang="en-GB" sz="2400" dirty="0"/>
              <a:t>Train reception staff in ‘better conversations’ so they can call patients that DNA, explain the procedure and re-book appointments</a:t>
            </a: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E2D3E4-36F5-43BE-AC44-4A62A6508F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57"/>
                  <p14:fade in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7275" y="1820193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B87225-6985-4D5E-BD00-EB16C826CC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49" end="999.8570999999999"/>
                  <p14:fade in="1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7275" y="37515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86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80"/>
    </mc:Choice>
    <mc:Fallback>
      <p:transition spd="slow" advClick="0" advTm="1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3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62D5E9-87E4-4E65-850E-2F1EFD5BCCCE}"/>
              </a:ext>
            </a:extLst>
          </p:cNvPr>
          <p:cNvSpPr txBox="1"/>
          <p:nvPr/>
        </p:nvSpPr>
        <p:spPr>
          <a:xfrm>
            <a:off x="361949" y="4629150"/>
            <a:ext cx="3838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lisa.hammond2@nhs.net</a:t>
            </a:r>
            <a:endParaRPr lang="en-GB" sz="2400" dirty="0">
              <a:solidFill>
                <a:schemeClr val="bg1"/>
              </a:solidFill>
            </a:endParaRPr>
          </a:p>
          <a:p>
            <a:pPr algn="ctr"/>
            <a:r>
              <a:rPr lang="en-GB" sz="24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alexandra.cocker@nhs.net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D2E97E-1539-4BB7-AABF-96B74086DB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3" end="404.5215"/>
                  <p14:fade in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17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"/>
    </mc:Choice>
    <mc:Fallback>
      <p:transition spd="slow" advClick="0" advTm="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EF47-0EB2-4053-BBD9-AC2D8B0A1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67" y="97106"/>
            <a:ext cx="11819466" cy="986887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>
                <a:solidFill>
                  <a:srgbClr val="007DC5"/>
                </a:solidFill>
              </a:rPr>
              <a:t>Population data – Bramley, Wortley &amp; Middleton PCN (BWM)</a:t>
            </a:r>
            <a:endParaRPr lang="en-US" sz="3600" dirty="0">
              <a:solidFill>
                <a:srgbClr val="007DC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2B9F4-A065-487A-B740-D4B1FA739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3993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07DC5"/>
              </a:buClr>
            </a:pPr>
            <a:r>
              <a:rPr lang="en-GB" sz="2600" i="1" dirty="0">
                <a:solidFill>
                  <a:srgbClr val="007DC5"/>
                </a:solidFill>
              </a:rPr>
              <a:t>Majority </a:t>
            </a:r>
            <a:r>
              <a:rPr lang="en-GB" sz="2600" dirty="0"/>
              <a:t>of patients live in the </a:t>
            </a:r>
            <a:r>
              <a:rPr lang="en-GB" sz="2600" i="1" dirty="0">
                <a:solidFill>
                  <a:srgbClr val="007DC5"/>
                </a:solidFill>
              </a:rPr>
              <a:t>2nd most deprived 5th of the city, with  large number in the mots deprived 5</a:t>
            </a:r>
            <a:r>
              <a:rPr lang="en-GB" sz="2600" i="1" baseline="30000" dirty="0">
                <a:solidFill>
                  <a:srgbClr val="007DC5"/>
                </a:solidFill>
              </a:rPr>
              <a:t>th</a:t>
            </a:r>
            <a:r>
              <a:rPr lang="en-GB" sz="2600" i="1" dirty="0">
                <a:solidFill>
                  <a:srgbClr val="007DC5"/>
                </a:solidFill>
              </a:rPr>
              <a:t>.</a:t>
            </a:r>
          </a:p>
          <a:p>
            <a:pPr>
              <a:buClr>
                <a:srgbClr val="007DC5"/>
              </a:buClr>
            </a:pPr>
            <a:r>
              <a:rPr lang="en-GB" sz="2600" dirty="0"/>
              <a:t>The PCN has a much larger </a:t>
            </a:r>
            <a:r>
              <a:rPr lang="en-GB" sz="2600" dirty="0">
                <a:solidFill>
                  <a:srgbClr val="007DC5"/>
                </a:solidFill>
              </a:rPr>
              <a:t>"White British" </a:t>
            </a:r>
            <a:r>
              <a:rPr lang="en-GB" sz="2600" dirty="0"/>
              <a:t>proportion than Leeds.</a:t>
            </a:r>
          </a:p>
          <a:p>
            <a:pPr>
              <a:buClr>
                <a:srgbClr val="007DC5"/>
              </a:buClr>
            </a:pPr>
            <a:r>
              <a:rPr lang="en-GB" sz="2600" dirty="0"/>
              <a:t> Life expectancy </a:t>
            </a:r>
          </a:p>
          <a:p>
            <a:pPr marL="830263" indent="-342900">
              <a:buClr>
                <a:srgbClr val="F58220"/>
              </a:buClr>
              <a:buFont typeface="Courier New" panose="02070309020205020404" pitchFamily="49" charset="0"/>
              <a:buChar char="o"/>
            </a:pPr>
            <a:r>
              <a:rPr lang="en-GB" sz="2600" dirty="0">
                <a:solidFill>
                  <a:srgbClr val="007DC5"/>
                </a:solidFill>
              </a:rPr>
              <a:t> </a:t>
            </a:r>
            <a:r>
              <a:rPr lang="en-GB" sz="2600" dirty="0"/>
              <a:t>Women </a:t>
            </a:r>
            <a:r>
              <a:rPr lang="en-GB" sz="2600" dirty="0">
                <a:solidFill>
                  <a:srgbClr val="007DC5"/>
                </a:solidFill>
              </a:rPr>
              <a:t>= </a:t>
            </a:r>
            <a:r>
              <a:rPr lang="en-GB" sz="2600" i="1" dirty="0">
                <a:solidFill>
                  <a:srgbClr val="007DC5"/>
                </a:solidFill>
              </a:rPr>
              <a:t>approx. 82 yrs</a:t>
            </a:r>
          </a:p>
          <a:p>
            <a:pPr marL="830263" indent="-342900">
              <a:buClr>
                <a:srgbClr val="F58220"/>
              </a:buClr>
              <a:buFont typeface="Courier New" panose="02070309020205020404" pitchFamily="49" charset="0"/>
              <a:buChar char="o"/>
            </a:pPr>
            <a:r>
              <a:rPr lang="en-GB" sz="2600" dirty="0">
                <a:solidFill>
                  <a:srgbClr val="007DC5"/>
                </a:solidFill>
              </a:rPr>
              <a:t> </a:t>
            </a:r>
            <a:r>
              <a:rPr lang="en-GB" sz="2600" dirty="0"/>
              <a:t>Men </a:t>
            </a:r>
            <a:r>
              <a:rPr lang="en-GB" sz="2600" dirty="0">
                <a:solidFill>
                  <a:srgbClr val="007DC5"/>
                </a:solidFill>
              </a:rPr>
              <a:t>= </a:t>
            </a:r>
            <a:r>
              <a:rPr lang="en-GB" sz="2600" i="1" dirty="0">
                <a:solidFill>
                  <a:srgbClr val="007DC5"/>
                </a:solidFill>
              </a:rPr>
              <a:t>approx. 78 yrs</a:t>
            </a:r>
          </a:p>
          <a:p>
            <a:pPr>
              <a:buClr>
                <a:srgbClr val="007DC5"/>
              </a:buClr>
            </a:pPr>
            <a:r>
              <a:rPr lang="en-GB" sz="2600" dirty="0"/>
              <a:t>Smoking (16</a:t>
            </a:r>
            <a:r>
              <a:rPr lang="en-GB" sz="2600" i="1" dirty="0"/>
              <a:t>+) </a:t>
            </a:r>
            <a:r>
              <a:rPr lang="en-GB" sz="2600" i="1" dirty="0">
                <a:solidFill>
                  <a:srgbClr val="007DC5"/>
                </a:solidFill>
              </a:rPr>
              <a:t>– Higher than the city average in all age bands</a:t>
            </a:r>
          </a:p>
          <a:p>
            <a:pPr>
              <a:buClr>
                <a:srgbClr val="007DC5"/>
              </a:buClr>
            </a:pPr>
            <a:r>
              <a:rPr lang="en-GB" sz="2600" dirty="0"/>
              <a:t>Obesity (adult) </a:t>
            </a:r>
            <a:r>
              <a:rPr lang="en-GB" sz="2600" dirty="0">
                <a:solidFill>
                  <a:srgbClr val="007DC5"/>
                </a:solidFill>
              </a:rPr>
              <a:t>– </a:t>
            </a:r>
            <a:r>
              <a:rPr lang="en-GB" sz="2600" i="1" dirty="0">
                <a:solidFill>
                  <a:srgbClr val="007DC5"/>
                </a:solidFill>
              </a:rPr>
              <a:t>Higher than the city average in all age bands</a:t>
            </a:r>
          </a:p>
          <a:p>
            <a:pPr>
              <a:buClr>
                <a:srgbClr val="007DC5"/>
              </a:buClr>
            </a:pPr>
            <a:r>
              <a:rPr lang="en-GB" sz="2600" dirty="0"/>
              <a:t>Smoking &amp; obesity</a:t>
            </a:r>
            <a:r>
              <a:rPr lang="en-GB" sz="2600" dirty="0">
                <a:solidFill>
                  <a:srgbClr val="007DC5"/>
                </a:solidFill>
              </a:rPr>
              <a:t> – </a:t>
            </a:r>
            <a:r>
              <a:rPr lang="en-GB" sz="2600" i="1" dirty="0">
                <a:solidFill>
                  <a:srgbClr val="007DC5"/>
                </a:solidFill>
              </a:rPr>
              <a:t>Female obese smokers outnumber the males greatly</a:t>
            </a:r>
          </a:p>
          <a:p>
            <a:pPr>
              <a:buClr>
                <a:srgbClr val="007DC5"/>
              </a:buClr>
            </a:pPr>
            <a:r>
              <a:rPr lang="en-GB" sz="2600" dirty="0"/>
              <a:t>Diabetes</a:t>
            </a:r>
            <a:r>
              <a:rPr lang="en-GB" sz="2600" dirty="0">
                <a:solidFill>
                  <a:srgbClr val="007DC5"/>
                </a:solidFill>
              </a:rPr>
              <a:t> – </a:t>
            </a:r>
            <a:r>
              <a:rPr lang="en-GB" sz="2600" i="1" dirty="0">
                <a:solidFill>
                  <a:srgbClr val="007DC5"/>
                </a:solidFill>
              </a:rPr>
              <a:t>Higher than the city average</a:t>
            </a:r>
          </a:p>
          <a:p>
            <a:pPr>
              <a:buClr>
                <a:srgbClr val="007DC5"/>
              </a:buClr>
            </a:pPr>
            <a:r>
              <a:rPr lang="en-GB" sz="2600" dirty="0"/>
              <a:t>Cancer mortality (under 75s) </a:t>
            </a:r>
            <a:r>
              <a:rPr lang="en-GB" sz="2600" dirty="0">
                <a:solidFill>
                  <a:srgbClr val="007DC5"/>
                </a:solidFill>
              </a:rPr>
              <a:t>– </a:t>
            </a:r>
            <a:r>
              <a:rPr lang="en-GB" sz="2600" i="1" dirty="0">
                <a:solidFill>
                  <a:srgbClr val="007DC5"/>
                </a:solidFill>
              </a:rPr>
              <a:t>Slightly above the city average 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90E32E-92E6-439D-87FE-EEEEBFB14547}"/>
              </a:ext>
            </a:extLst>
          </p:cNvPr>
          <p:cNvSpPr txBox="1"/>
          <p:nvPr/>
        </p:nvSpPr>
        <p:spPr>
          <a:xfrm>
            <a:off x="1053885" y="5687878"/>
            <a:ext cx="6090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DC5"/>
                </a:solidFill>
              </a:rPr>
              <a:t>Data from Health and population profile (2020), </a:t>
            </a:r>
            <a:r>
              <a:rPr lang="en-GB" dirty="0">
                <a:solidFill>
                  <a:srgbClr val="007D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Leeds</a:t>
            </a:r>
            <a:r>
              <a:rPr lang="en-GB" dirty="0">
                <a:solidFill>
                  <a:srgbClr val="007DC5"/>
                </a:solidFill>
              </a:rPr>
              <a:t> Observatory</a:t>
            </a:r>
            <a:endParaRPr lang="en-US" dirty="0">
              <a:solidFill>
                <a:srgbClr val="007DC5"/>
              </a:solidFill>
            </a:endParaRPr>
          </a:p>
          <a:p>
            <a:endParaRPr lang="en-GB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1A7FC1-4444-413B-BE7B-371FA0C992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6" end="87777.83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4933" y="35983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34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"/>
    </mc:Choice>
    <mc:Fallback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BA9999A-630C-4E9A-A06E-ECD7CFA1A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0844" y="3645412"/>
            <a:ext cx="54869" cy="3353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CF83F2-7FFF-4ED7-A131-AB1BA6C93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856" y="3992833"/>
            <a:ext cx="54869" cy="3353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DFBB8D-0451-482A-867C-F92211FC2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0201" y="3699725"/>
            <a:ext cx="54869" cy="3353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5F7A2A-1DD9-4E3C-A741-3E7F942939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9111" y="3968662"/>
            <a:ext cx="54869" cy="335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FDEF47-0EB2-4053-BBD9-AC2D8B0A1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Helvetica (Headings)"/>
                <a:cs typeface="Arial" panose="020B0604020202020204" pitchFamily="34" charset="0"/>
              </a:rPr>
              <a:t>Timeline – BWM PCN </a:t>
            </a:r>
            <a:br>
              <a:rPr lang="en-US" sz="3600" dirty="0">
                <a:solidFill>
                  <a:schemeClr val="tx1"/>
                </a:solidFill>
                <a:latin typeface="Helvetica (Headings)"/>
                <a:cs typeface="Arial" panose="020B0604020202020204" pitchFamily="34" charset="0"/>
              </a:rPr>
            </a:br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5BC675-A7D7-47BE-BD68-743E2A609CB4}"/>
              </a:ext>
            </a:extLst>
          </p:cNvPr>
          <p:cNvCxnSpPr>
            <a:cxnSpLocks/>
          </p:cNvCxnSpPr>
          <p:nvPr/>
        </p:nvCxnSpPr>
        <p:spPr>
          <a:xfrm flipV="1">
            <a:off x="1041515" y="3960407"/>
            <a:ext cx="10077450" cy="39757"/>
          </a:xfrm>
          <a:prstGeom prst="line">
            <a:avLst/>
          </a:prstGeom>
          <a:ln w="571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C85EA95-E633-48A8-A691-3CAE7408B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211" y="1953840"/>
            <a:ext cx="1877731" cy="187163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D2F2AC-6851-4BC6-98B1-357966610F8B}"/>
              </a:ext>
            </a:extLst>
          </p:cNvPr>
          <p:cNvCxnSpPr>
            <a:cxnSpLocks/>
          </p:cNvCxnSpPr>
          <p:nvPr/>
        </p:nvCxnSpPr>
        <p:spPr>
          <a:xfrm>
            <a:off x="1455077" y="3825475"/>
            <a:ext cx="0" cy="174689"/>
          </a:xfrm>
          <a:prstGeom prst="line">
            <a:avLst/>
          </a:prstGeom>
          <a:ln w="571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1CC1D00-AFAA-471F-B6E3-1F44ABFEB717}"/>
              </a:ext>
            </a:extLst>
          </p:cNvPr>
          <p:cNvSpPr txBox="1"/>
          <p:nvPr/>
        </p:nvSpPr>
        <p:spPr>
          <a:xfrm>
            <a:off x="907295" y="4135097"/>
            <a:ext cx="1257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58220"/>
                </a:solidFill>
              </a:rPr>
              <a:t>January    2020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4829D9-8803-4E32-9366-5CCA20F0A1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1101" y="4220539"/>
            <a:ext cx="1896020" cy="18899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61B502-3C9F-4769-82A2-86E968279D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0924" y="1869357"/>
            <a:ext cx="1828959" cy="18899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BAAE07-724B-44EB-A992-A4EF2000E1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2462" y="1837890"/>
            <a:ext cx="1926503" cy="18899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B33728-7596-44C5-8CE7-93DF23B6C4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9376" y="4260030"/>
            <a:ext cx="1828959" cy="1889924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EAE905-A7FB-4438-AC60-E3114E1737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6"/>
                  <p14:fade in="12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78171" y="36516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2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2F70CC4-1736-409F-B1ED-80ABCD3770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90211"/>
              </p:ext>
            </p:extLst>
          </p:nvPr>
        </p:nvGraphicFramePr>
        <p:xfrm>
          <a:off x="0" y="417444"/>
          <a:ext cx="12192000" cy="6440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18CF918-BE8B-4D91-9F54-3956CF23151C}"/>
              </a:ext>
            </a:extLst>
          </p:cNvPr>
          <p:cNvSpPr txBox="1"/>
          <p:nvPr/>
        </p:nvSpPr>
        <p:spPr>
          <a:xfrm>
            <a:off x="3588026" y="6500527"/>
            <a:ext cx="4522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Data taken from Open Exeter (January 2020)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6213" y="159026"/>
            <a:ext cx="11499574" cy="9525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sz="3900" b="1" dirty="0">
                <a:solidFill>
                  <a:srgbClr val="007DC5"/>
                </a:solidFill>
              </a:rPr>
              <a:t>Percentage of non-attenders for cervical screening – BWM</a:t>
            </a:r>
            <a:r>
              <a:rPr lang="en-GB" sz="3900" b="1" baseline="0" dirty="0">
                <a:solidFill>
                  <a:srgbClr val="007DC5"/>
                </a:solidFill>
              </a:rPr>
              <a:t> PCN</a:t>
            </a:r>
            <a:endParaRPr lang="en-GB" sz="3900" b="1" dirty="0">
              <a:solidFill>
                <a:srgbClr val="007DC5"/>
              </a:solidFill>
            </a:endParaRPr>
          </a:p>
          <a:p>
            <a:pPr marL="0" indent="0" algn="ctr">
              <a:buNone/>
            </a:pPr>
            <a:endParaRPr lang="en-US" sz="3200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58079D-77BF-4988-BAB3-1FF11A7021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1" end="29743.9773"/>
                  <p14:fade in="7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6280" y="16560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3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20"/>
    </mc:Choice>
    <mc:Fallback>
      <p:transition spd="slow" advClick="0" advTm="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C0AEE36-9B30-4611-99A0-6BD964702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9627" y="3237461"/>
            <a:ext cx="54869" cy="3353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6738F4-031B-4D03-A5CF-A5BC8E5FA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3772" y="3529634"/>
            <a:ext cx="54869" cy="3353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95765C-4CE2-4FDC-BFE4-65328D6EA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3832" y="3576766"/>
            <a:ext cx="54869" cy="3353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11FA9F-A8D9-4F55-A0E4-F69AE71F3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276" y="3289244"/>
            <a:ext cx="54869" cy="3353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FBE998-BEBD-48F2-BD6C-B29C9BF56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739" y="3294264"/>
            <a:ext cx="54869" cy="335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FDEF47-0EB2-4053-BBD9-AC2D8B0A1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80961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Helvetica (Headings)"/>
                <a:cs typeface="Arial" panose="020B0604020202020204" pitchFamily="34" charset="0"/>
              </a:rPr>
              <a:t>Timeline </a:t>
            </a:r>
            <a:endParaRPr lang="en-US" sz="3600" dirty="0">
              <a:solidFill>
                <a:schemeClr val="tx1"/>
              </a:solidFill>
              <a:latin typeface="Helvetica (Headings)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D885B8-3E03-4CDE-AEBE-FDEBA6ACBA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912" y="1463232"/>
            <a:ext cx="1877731" cy="1871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BB6184-EA22-45C8-8049-F17525C4CC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9659" y="3527009"/>
            <a:ext cx="10114141" cy="975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48FBC6-520B-4504-8BF5-E6BB91799C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5822" y="3856295"/>
            <a:ext cx="1896020" cy="1889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CCFCE9-1BB9-40D7-904D-AE81FF6799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9232" y="1399320"/>
            <a:ext cx="1828959" cy="18899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C6B8D3-ED1C-47D7-81E0-6B7BDBF280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8066" y="3803338"/>
            <a:ext cx="1828959" cy="18899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FE3931-93D0-4E16-AE29-1C14967BC9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46375" y="1404340"/>
            <a:ext cx="1926503" cy="18899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45D74B4-A0DD-4D64-9467-525E91D0A33A}"/>
              </a:ext>
            </a:extLst>
          </p:cNvPr>
          <p:cNvSpPr/>
          <p:nvPr/>
        </p:nvSpPr>
        <p:spPr>
          <a:xfrm>
            <a:off x="1238341" y="3794448"/>
            <a:ext cx="10625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January 2020</a:t>
            </a:r>
            <a:endParaRPr lang="en-US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16654A-DA41-4DED-87DD-8387251B624A}"/>
              </a:ext>
            </a:extLst>
          </p:cNvPr>
          <p:cNvSpPr/>
          <p:nvPr/>
        </p:nvSpPr>
        <p:spPr>
          <a:xfrm>
            <a:off x="3012646" y="2701893"/>
            <a:ext cx="14973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58220"/>
                </a:solidFill>
              </a:rPr>
              <a:t>February 2020</a:t>
            </a:r>
            <a:endParaRPr lang="en-US" b="1" dirty="0">
              <a:solidFill>
                <a:srgbClr val="F58220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D90617-C418-4F43-B164-9170B5AC0E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29"/>
                  <p14:fade in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72878" y="40343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95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"/>
    </mc:Choice>
    <mc:Fallback>
      <p:transition spd="slow" advTm="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EF47-0EB2-4053-BBD9-AC2D8B0A1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240"/>
            <a:ext cx="10515600" cy="855598"/>
          </a:xfrm>
        </p:spPr>
        <p:txBody>
          <a:bodyPr/>
          <a:lstStyle/>
          <a:p>
            <a:r>
              <a:rPr lang="en-GB" sz="3600" dirty="0">
                <a:solidFill>
                  <a:schemeClr val="tx1"/>
                </a:solidFill>
                <a:latin typeface="Helvetica (Headings)"/>
                <a:cs typeface="Arial" panose="020B0604020202020204" pitchFamily="34" charset="0"/>
              </a:rPr>
              <a:t>                                Timeline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939779-4ADD-4AE8-B056-A88E621DC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494" y="3398517"/>
            <a:ext cx="10114141" cy="97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4CFC27-353A-4B6B-B4DE-8749C6A9E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929" y="1310181"/>
            <a:ext cx="1877731" cy="1871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1DE2EA-3EAF-4C2E-930F-88E715D86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6660" y="3703238"/>
            <a:ext cx="1896020" cy="1889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0722BE-E370-4B99-B95C-BE80AD4B15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9519" y="1255018"/>
            <a:ext cx="1828959" cy="18899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7B648F-07B6-4306-BD8A-7F329441D9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1376" y="3703238"/>
            <a:ext cx="1828959" cy="18899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98C9CF-188B-4F5B-8D5E-70CFF40669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8886" y="1267979"/>
            <a:ext cx="1926503" cy="1889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36A840-F474-4BE0-A440-5F52330229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0359" y="3129176"/>
            <a:ext cx="54869" cy="3353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6B9CB3-EAD6-4A7A-9577-EEF20663CF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4670" y="3440333"/>
            <a:ext cx="54869" cy="3353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536265-F8DC-444E-AA01-7EF1FC03C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5273" y="3138312"/>
            <a:ext cx="54869" cy="3353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13EAA8-7C89-43D0-8190-B45FFDF9C8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9930" y="3377453"/>
            <a:ext cx="54869" cy="3353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C2397E-98FA-4643-8DC0-3E5EB6BDCB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12138" y="3129175"/>
            <a:ext cx="54869" cy="3353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7D19BAC-672C-447B-8160-EDB91F116CF4}"/>
              </a:ext>
            </a:extLst>
          </p:cNvPr>
          <p:cNvSpPr/>
          <p:nvPr/>
        </p:nvSpPr>
        <p:spPr>
          <a:xfrm>
            <a:off x="1181926" y="3712763"/>
            <a:ext cx="1246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January 2020</a:t>
            </a:r>
            <a:endParaRPr lang="en-US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1CDD85-EA84-4AC3-B3CE-7D5FDFD3DFA4}"/>
              </a:ext>
            </a:extLst>
          </p:cNvPr>
          <p:cNvSpPr/>
          <p:nvPr/>
        </p:nvSpPr>
        <p:spPr>
          <a:xfrm>
            <a:off x="3117429" y="2690413"/>
            <a:ext cx="1421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February 2020</a:t>
            </a:r>
            <a:endParaRPr lang="en-US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DE6A13-F162-4BAA-92E5-97256FD5B093}"/>
              </a:ext>
            </a:extLst>
          </p:cNvPr>
          <p:cNvSpPr/>
          <p:nvPr/>
        </p:nvSpPr>
        <p:spPr>
          <a:xfrm>
            <a:off x="4772132" y="3680798"/>
            <a:ext cx="1896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58220"/>
                </a:solidFill>
              </a:rPr>
              <a:t>February/ March 2020</a:t>
            </a:r>
            <a:endParaRPr lang="en-US" b="1" dirty="0">
              <a:solidFill>
                <a:srgbClr val="F58220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BF1491-07C5-4B38-81C8-89B7230E22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45"/>
                  <p14:fade in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EDD607C-1E74-4F36-8EF2-ABF7A19F4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4539" y="3635665"/>
            <a:ext cx="54869" cy="335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FDEF47-0EB2-4053-BBD9-AC2D8B0A1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977896"/>
          </a:xfrm>
        </p:spPr>
        <p:txBody>
          <a:bodyPr/>
          <a:lstStyle/>
          <a:p>
            <a:r>
              <a:rPr lang="en-GB" sz="3600" dirty="0">
                <a:solidFill>
                  <a:schemeClr val="tx1"/>
                </a:solidFill>
                <a:latin typeface="Helvetica (Headings)"/>
                <a:cs typeface="Arial" panose="020B0604020202020204" pitchFamily="34" charset="0"/>
              </a:rPr>
              <a:t>                                  Timeline</a:t>
            </a:r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14317AA-3DBC-4453-B72A-597F7F86719C}"/>
              </a:ext>
            </a:extLst>
          </p:cNvPr>
          <p:cNvSpPr/>
          <p:nvPr/>
        </p:nvSpPr>
        <p:spPr>
          <a:xfrm>
            <a:off x="637486" y="1588791"/>
            <a:ext cx="1823646" cy="1820988"/>
          </a:xfrm>
          <a:prstGeom prst="ellipse">
            <a:avLst/>
          </a:prstGeom>
          <a:solidFill>
            <a:srgbClr val="007DC5">
              <a:alpha val="68000"/>
            </a:srgbClr>
          </a:solidFill>
          <a:ln w="57150">
            <a:solidFill>
              <a:srgbClr val="007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Data analysis</a:t>
            </a:r>
            <a:endParaRPr lang="en-US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E67A6E-BA7B-4757-8BEA-B7A3C3482CA5}"/>
              </a:ext>
            </a:extLst>
          </p:cNvPr>
          <p:cNvSpPr/>
          <p:nvPr/>
        </p:nvSpPr>
        <p:spPr>
          <a:xfrm>
            <a:off x="2682245" y="3901308"/>
            <a:ext cx="1839455" cy="1834523"/>
          </a:xfrm>
          <a:prstGeom prst="ellipse">
            <a:avLst/>
          </a:prstGeom>
          <a:solidFill>
            <a:srgbClr val="007DC5">
              <a:alpha val="68000"/>
            </a:srgbClr>
          </a:solidFill>
          <a:ln w="57150">
            <a:solidFill>
              <a:srgbClr val="007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Survey patients in 35-50 </a:t>
            </a:r>
            <a:endParaRPr lang="en-US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CBAE72-BC72-4FF4-B1AA-36FA30BF5B5B}"/>
              </a:ext>
            </a:extLst>
          </p:cNvPr>
          <p:cNvSpPr/>
          <p:nvPr/>
        </p:nvSpPr>
        <p:spPr>
          <a:xfrm>
            <a:off x="4792335" y="1514786"/>
            <a:ext cx="1777382" cy="1834523"/>
          </a:xfrm>
          <a:prstGeom prst="ellipse">
            <a:avLst/>
          </a:prstGeom>
          <a:solidFill>
            <a:srgbClr val="007DC5">
              <a:alpha val="68000"/>
            </a:srgbClr>
          </a:solidFill>
          <a:ln w="57150">
            <a:solidFill>
              <a:srgbClr val="007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Action plan to improve access</a:t>
            </a:r>
            <a:endParaRPr lang="en-US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EA6888-C7CB-47DD-8414-AA7571769EF0}"/>
              </a:ext>
            </a:extLst>
          </p:cNvPr>
          <p:cNvSpPr/>
          <p:nvPr/>
        </p:nvSpPr>
        <p:spPr>
          <a:xfrm>
            <a:off x="6799125" y="3922726"/>
            <a:ext cx="1777382" cy="1834523"/>
          </a:xfrm>
          <a:prstGeom prst="ellipse">
            <a:avLst/>
          </a:prstGeom>
          <a:solidFill>
            <a:srgbClr val="F58220">
              <a:alpha val="68000"/>
            </a:srgbClr>
          </a:solidFill>
          <a:ln w="571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Link to Extended Access</a:t>
            </a:r>
            <a:endParaRPr lang="en-US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77C6AE-5BEF-49D4-B44B-96640D86AEC8}"/>
              </a:ext>
            </a:extLst>
          </p:cNvPr>
          <p:cNvSpPr/>
          <p:nvPr/>
        </p:nvSpPr>
        <p:spPr>
          <a:xfrm>
            <a:off x="9027109" y="1514787"/>
            <a:ext cx="1871484" cy="1834523"/>
          </a:xfrm>
          <a:prstGeom prst="ellipse">
            <a:avLst/>
          </a:prstGeom>
          <a:solidFill>
            <a:srgbClr val="007DC5">
              <a:alpha val="68000"/>
            </a:srgbClr>
          </a:solidFill>
          <a:ln w="57150">
            <a:solidFill>
              <a:srgbClr val="007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Screening hub launched</a:t>
            </a:r>
            <a:endParaRPr lang="en-US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BA2B70-883B-4A82-9FB7-8EF7F6116401}"/>
              </a:ext>
            </a:extLst>
          </p:cNvPr>
          <p:cNvCxnSpPr>
            <a:cxnSpLocks/>
          </p:cNvCxnSpPr>
          <p:nvPr/>
        </p:nvCxnSpPr>
        <p:spPr>
          <a:xfrm flipV="1">
            <a:off x="838200" y="3635665"/>
            <a:ext cx="10077450" cy="39757"/>
          </a:xfrm>
          <a:prstGeom prst="line">
            <a:avLst/>
          </a:prstGeom>
          <a:ln w="571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B09B6A-1CB0-481C-BCC6-4D570020E240}"/>
              </a:ext>
            </a:extLst>
          </p:cNvPr>
          <p:cNvCxnSpPr>
            <a:cxnSpLocks/>
          </p:cNvCxnSpPr>
          <p:nvPr/>
        </p:nvCxnSpPr>
        <p:spPr>
          <a:xfrm>
            <a:off x="1549309" y="3384214"/>
            <a:ext cx="0" cy="301125"/>
          </a:xfrm>
          <a:prstGeom prst="line">
            <a:avLst/>
          </a:prstGeom>
          <a:ln w="571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86C2D92-E5B8-4B0B-8CC5-0B0E20A3D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592" y="3349310"/>
            <a:ext cx="54869" cy="3353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CDE1C6-5050-47A9-A500-863448C06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033" y="3626760"/>
            <a:ext cx="54869" cy="3353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A0D590-5A27-48DE-A39C-A9DC753CC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2375" y="3320234"/>
            <a:ext cx="54869" cy="3353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103952-2FC9-4FDF-898A-960C35BD4025}"/>
              </a:ext>
            </a:extLst>
          </p:cNvPr>
          <p:cNvSpPr/>
          <p:nvPr/>
        </p:nvSpPr>
        <p:spPr>
          <a:xfrm>
            <a:off x="942196" y="3856478"/>
            <a:ext cx="1214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January 2020</a:t>
            </a:r>
            <a:endParaRPr lang="en-US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CE2264-738A-4BD5-B66E-F9926DBF54AC}"/>
              </a:ext>
            </a:extLst>
          </p:cNvPr>
          <p:cNvSpPr/>
          <p:nvPr/>
        </p:nvSpPr>
        <p:spPr>
          <a:xfrm>
            <a:off x="2861020" y="2870962"/>
            <a:ext cx="1445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February 2020</a:t>
            </a:r>
            <a:endParaRPr lang="en-US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2F64A-C265-4B33-B5DB-5B9C7B185E22}"/>
              </a:ext>
            </a:extLst>
          </p:cNvPr>
          <p:cNvSpPr/>
          <p:nvPr/>
        </p:nvSpPr>
        <p:spPr>
          <a:xfrm>
            <a:off x="4697766" y="3777668"/>
            <a:ext cx="1907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February/ March 2020</a:t>
            </a:r>
            <a:endParaRPr lang="en-US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F3BBD5-2C99-4AD9-96B3-7B87A1ED8416}"/>
              </a:ext>
            </a:extLst>
          </p:cNvPr>
          <p:cNvSpPr/>
          <p:nvPr/>
        </p:nvSpPr>
        <p:spPr>
          <a:xfrm>
            <a:off x="7038559" y="2796454"/>
            <a:ext cx="1159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58220"/>
                </a:solidFill>
              </a:rPr>
              <a:t>June 2020</a:t>
            </a:r>
            <a:endParaRPr lang="en-US" b="1" dirty="0">
              <a:solidFill>
                <a:srgbClr val="F58220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90650F-DEFB-4C64-8FF5-CCDAA5608E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71"/>
                  <p14:fade in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6471" y="44097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2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10"/>
    </mc:Choice>
    <mc:Fallback>
      <p:transition spd="slow" advClick="0" advTm="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EDD607C-1E74-4F36-8EF2-ABF7A19F4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539" y="3635665"/>
            <a:ext cx="54869" cy="335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FDEF47-0EB2-4053-BBD9-AC2D8B0A1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977896"/>
          </a:xfrm>
        </p:spPr>
        <p:txBody>
          <a:bodyPr/>
          <a:lstStyle/>
          <a:p>
            <a:r>
              <a:rPr lang="en-GB" sz="3600" dirty="0">
                <a:solidFill>
                  <a:schemeClr val="tx1"/>
                </a:solidFill>
                <a:latin typeface="Helvetica (Headings)"/>
                <a:cs typeface="Arial" panose="020B0604020202020204" pitchFamily="34" charset="0"/>
              </a:rPr>
              <a:t>                                  Timeline</a:t>
            </a:r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14317AA-3DBC-4453-B72A-597F7F86719C}"/>
              </a:ext>
            </a:extLst>
          </p:cNvPr>
          <p:cNvSpPr/>
          <p:nvPr/>
        </p:nvSpPr>
        <p:spPr>
          <a:xfrm>
            <a:off x="637486" y="1588791"/>
            <a:ext cx="1823646" cy="1820988"/>
          </a:xfrm>
          <a:prstGeom prst="ellipse">
            <a:avLst/>
          </a:prstGeom>
          <a:solidFill>
            <a:srgbClr val="007DC5">
              <a:alpha val="68000"/>
            </a:srgbClr>
          </a:solidFill>
          <a:ln w="57150">
            <a:solidFill>
              <a:srgbClr val="007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Data analysis</a:t>
            </a:r>
            <a:endParaRPr lang="en-US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E67A6E-BA7B-4757-8BEA-B7A3C3482CA5}"/>
              </a:ext>
            </a:extLst>
          </p:cNvPr>
          <p:cNvSpPr/>
          <p:nvPr/>
        </p:nvSpPr>
        <p:spPr>
          <a:xfrm>
            <a:off x="2682245" y="3901308"/>
            <a:ext cx="1839455" cy="1834523"/>
          </a:xfrm>
          <a:prstGeom prst="ellipse">
            <a:avLst/>
          </a:prstGeom>
          <a:solidFill>
            <a:srgbClr val="007DC5">
              <a:alpha val="68000"/>
            </a:srgbClr>
          </a:solidFill>
          <a:ln w="57150">
            <a:solidFill>
              <a:srgbClr val="007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Survey patients in 35-50 </a:t>
            </a:r>
            <a:endParaRPr lang="en-US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CBAE72-BC72-4FF4-B1AA-36FA30BF5B5B}"/>
              </a:ext>
            </a:extLst>
          </p:cNvPr>
          <p:cNvSpPr/>
          <p:nvPr/>
        </p:nvSpPr>
        <p:spPr>
          <a:xfrm>
            <a:off x="4813429" y="1499059"/>
            <a:ext cx="1777382" cy="1834523"/>
          </a:xfrm>
          <a:prstGeom prst="ellipse">
            <a:avLst/>
          </a:prstGeom>
          <a:solidFill>
            <a:srgbClr val="007DC5">
              <a:alpha val="68000"/>
            </a:srgbClr>
          </a:solidFill>
          <a:ln w="57150">
            <a:solidFill>
              <a:srgbClr val="007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Action plan to improve access</a:t>
            </a:r>
            <a:endParaRPr lang="en-US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EA6888-C7CB-47DD-8414-AA7571769EF0}"/>
              </a:ext>
            </a:extLst>
          </p:cNvPr>
          <p:cNvSpPr/>
          <p:nvPr/>
        </p:nvSpPr>
        <p:spPr>
          <a:xfrm>
            <a:off x="6781611" y="3900901"/>
            <a:ext cx="1777382" cy="1834523"/>
          </a:xfrm>
          <a:prstGeom prst="ellipse">
            <a:avLst/>
          </a:prstGeom>
          <a:solidFill>
            <a:schemeClr val="tx1">
              <a:alpha val="68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Link to Extended Access</a:t>
            </a:r>
            <a:endParaRPr lang="en-US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77C6AE-5BEF-49D4-B44B-96640D86AEC8}"/>
              </a:ext>
            </a:extLst>
          </p:cNvPr>
          <p:cNvSpPr/>
          <p:nvPr/>
        </p:nvSpPr>
        <p:spPr>
          <a:xfrm>
            <a:off x="9027109" y="1514787"/>
            <a:ext cx="1871484" cy="1834523"/>
          </a:xfrm>
          <a:prstGeom prst="ellipse">
            <a:avLst/>
          </a:prstGeom>
          <a:solidFill>
            <a:srgbClr val="F58220">
              <a:alpha val="68000"/>
            </a:srgbClr>
          </a:solidFill>
          <a:ln w="5715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Screening hub launched</a:t>
            </a:r>
            <a:endParaRPr lang="en-US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BA2B70-883B-4A82-9FB7-8EF7F6116401}"/>
              </a:ext>
            </a:extLst>
          </p:cNvPr>
          <p:cNvCxnSpPr>
            <a:cxnSpLocks/>
          </p:cNvCxnSpPr>
          <p:nvPr/>
        </p:nvCxnSpPr>
        <p:spPr>
          <a:xfrm flipV="1">
            <a:off x="838200" y="3635665"/>
            <a:ext cx="10077450" cy="39757"/>
          </a:xfrm>
          <a:prstGeom prst="line">
            <a:avLst/>
          </a:prstGeom>
          <a:ln w="571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B09B6A-1CB0-481C-BCC6-4D570020E240}"/>
              </a:ext>
            </a:extLst>
          </p:cNvPr>
          <p:cNvCxnSpPr>
            <a:cxnSpLocks/>
          </p:cNvCxnSpPr>
          <p:nvPr/>
        </p:nvCxnSpPr>
        <p:spPr>
          <a:xfrm>
            <a:off x="1549309" y="3384214"/>
            <a:ext cx="0" cy="301125"/>
          </a:xfrm>
          <a:prstGeom prst="line">
            <a:avLst/>
          </a:prstGeom>
          <a:ln w="5715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86C2D92-E5B8-4B0B-8CC5-0B0E20A3D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592" y="3349310"/>
            <a:ext cx="54869" cy="3353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CDE1C6-5050-47A9-A500-863448C06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867" y="3616750"/>
            <a:ext cx="54869" cy="3353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A0D590-5A27-48DE-A39C-A9DC753CC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2375" y="3320234"/>
            <a:ext cx="54869" cy="3353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103952-2FC9-4FDF-898A-960C35BD4025}"/>
              </a:ext>
            </a:extLst>
          </p:cNvPr>
          <p:cNvSpPr/>
          <p:nvPr/>
        </p:nvSpPr>
        <p:spPr>
          <a:xfrm>
            <a:off x="942196" y="3856478"/>
            <a:ext cx="1214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January 2020</a:t>
            </a:r>
            <a:endParaRPr lang="en-US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CE2264-738A-4BD5-B66E-F9926DBF54AC}"/>
              </a:ext>
            </a:extLst>
          </p:cNvPr>
          <p:cNvSpPr/>
          <p:nvPr/>
        </p:nvSpPr>
        <p:spPr>
          <a:xfrm>
            <a:off x="2861020" y="2870962"/>
            <a:ext cx="1445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February 2020</a:t>
            </a:r>
            <a:endParaRPr lang="en-US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2F64A-C265-4B33-B5DB-5B9C7B185E22}"/>
              </a:ext>
            </a:extLst>
          </p:cNvPr>
          <p:cNvSpPr/>
          <p:nvPr/>
        </p:nvSpPr>
        <p:spPr>
          <a:xfrm>
            <a:off x="4697766" y="3777668"/>
            <a:ext cx="1907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February/ March 2020</a:t>
            </a:r>
            <a:endParaRPr lang="en-US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F3BBD5-2C99-4AD9-96B3-7B87A1ED8416}"/>
              </a:ext>
            </a:extLst>
          </p:cNvPr>
          <p:cNvSpPr/>
          <p:nvPr/>
        </p:nvSpPr>
        <p:spPr>
          <a:xfrm>
            <a:off x="7069495" y="2796454"/>
            <a:ext cx="1159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June 2020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B1E9D4-80B5-4EE5-A6A3-984B9ED16A10}"/>
              </a:ext>
            </a:extLst>
          </p:cNvPr>
          <p:cNvSpPr/>
          <p:nvPr/>
        </p:nvSpPr>
        <p:spPr>
          <a:xfrm>
            <a:off x="9162387" y="3803319"/>
            <a:ext cx="1645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58220"/>
                </a:solidFill>
              </a:rPr>
              <a:t>September 2020</a:t>
            </a:r>
            <a:endParaRPr lang="en-US" b="1" dirty="0">
              <a:solidFill>
                <a:srgbClr val="F58220"/>
              </a:solidFill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9C101F-7AE3-4D51-8410-B92FB91F9D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4"/>
                  <p14:fade in="1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4775" y="33493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8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545DF-2EC6-49F7-B584-C30E248E8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6EB405-B275-4354-BF56-E84922B584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31" t="16245" r="1207" b="5324"/>
          <a:stretch/>
        </p:blipFill>
        <p:spPr>
          <a:xfrm>
            <a:off x="0" y="206210"/>
            <a:ext cx="12192000" cy="665179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2AFDE2-746E-4B3C-AE02-DBAB3AB9E4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3"/>
                  <p14:fade in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9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20"/>
    </mc:Choice>
    <mc:Fallback>
      <p:transition spd="slow" advClick="0" advTm="1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4_Body White_Primary Logo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Body Blue_Primary Logo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Body White_Leeds Cancer Programme Logo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ain Title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Breaker Slides_Colours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Body Blue_Primary Logo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Body White_Leeds Cancer Programme Logo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Body Blue_Alternative Logo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End_Primary Logo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End_Alternative Logo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End_Primary Logo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86571EC67EDE44985E6D0CC3B0BDA9" ma:contentTypeVersion="14" ma:contentTypeDescription="Create a new document." ma:contentTypeScope="" ma:versionID="5dc555ec86a98efdce2df03012e4e0e4">
  <xsd:schema xmlns:xsd="http://www.w3.org/2001/XMLSchema" xmlns:xs="http://www.w3.org/2001/XMLSchema" xmlns:p="http://schemas.microsoft.com/office/2006/metadata/properties" xmlns:ns1="http://schemas.microsoft.com/sharepoint/v3" xmlns:ns2="98453f7d-33ba-4bba-81a2-a040b7a8987f" xmlns:ns3="435440a9-b756-4f02-8397-23bac2d0f8eb" targetNamespace="http://schemas.microsoft.com/office/2006/metadata/properties" ma:root="true" ma:fieldsID="f1a59cdec7aeaa6169ddc903654f54c9" ns1:_="" ns2:_="" ns3:_="">
    <xsd:import namespace="http://schemas.microsoft.com/sharepoint/v3"/>
    <xsd:import namespace="98453f7d-33ba-4bba-81a2-a040b7a8987f"/>
    <xsd:import namespace="435440a9-b756-4f02-8397-23bac2d0f8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453f7d-33ba-4bba-81a2-a040b7a898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5440a9-b756-4f02-8397-23bac2d0f8e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FBF92F8-716D-4540-8653-D3CA443F2E91}"/>
</file>

<file path=customXml/itemProps2.xml><?xml version="1.0" encoding="utf-8"?>
<ds:datastoreItem xmlns:ds="http://schemas.openxmlformats.org/officeDocument/2006/customXml" ds:itemID="{DAC40DCF-6A5D-45E8-8FED-FC56DE8E9EC5}"/>
</file>

<file path=customXml/itemProps3.xml><?xml version="1.0" encoding="utf-8"?>
<ds:datastoreItem xmlns:ds="http://schemas.openxmlformats.org/officeDocument/2006/customXml" ds:itemID="{71C4614A-A7EE-4A8D-A9A1-8174AD8ED95F}"/>
</file>

<file path=docProps/app.xml><?xml version="1.0" encoding="utf-8"?>
<Properties xmlns="http://schemas.openxmlformats.org/officeDocument/2006/extended-properties" xmlns:vt="http://schemas.openxmlformats.org/officeDocument/2006/docPropsVTypes">
  <Template>LD slides</Template>
  <TotalTime>15988</TotalTime>
  <Words>557</Words>
  <Application>Microsoft Office PowerPoint</Application>
  <PresentationFormat>Widescreen</PresentationFormat>
  <Paragraphs>90</Paragraphs>
  <Slides>13</Slides>
  <Notes>10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Arial</vt:lpstr>
      <vt:lpstr>Calibri</vt:lpstr>
      <vt:lpstr>Courier New</vt:lpstr>
      <vt:lpstr>Helvetica</vt:lpstr>
      <vt:lpstr>Helvetica (Headings)</vt:lpstr>
      <vt:lpstr>4_Body White_Primary Logo</vt:lpstr>
      <vt:lpstr>1_Main Title</vt:lpstr>
      <vt:lpstr>2_Breaker Slides_Colours</vt:lpstr>
      <vt:lpstr>3_Body Blue_Primary Logo</vt:lpstr>
      <vt:lpstr>5_Body White_Leeds Cancer Programme Logo</vt:lpstr>
      <vt:lpstr>6_Body Blue_Alternative Logo</vt:lpstr>
      <vt:lpstr>7_End_Primary Logo</vt:lpstr>
      <vt:lpstr>8_End_Alternative Logo</vt:lpstr>
      <vt:lpstr>8_End_Primary Logo</vt:lpstr>
      <vt:lpstr>4_Body Blue_Primary Logo</vt:lpstr>
      <vt:lpstr>6_Body White_Leeds Cancer Programme Logo</vt:lpstr>
      <vt:lpstr>Utilising out of hours extended access times for cervical screening – learning from pilot scheme </vt:lpstr>
      <vt:lpstr>Population data – Bramley, Wortley &amp; Middleton PCN (BWM)</vt:lpstr>
      <vt:lpstr>Timeline – BWM PCN  </vt:lpstr>
      <vt:lpstr>PowerPoint Presentation</vt:lpstr>
      <vt:lpstr>Timeline </vt:lpstr>
      <vt:lpstr>                                Timeline</vt:lpstr>
      <vt:lpstr>                                  Timeline</vt:lpstr>
      <vt:lpstr>                                  Timeline</vt:lpstr>
      <vt:lpstr>PowerPoint Presentation</vt:lpstr>
      <vt:lpstr>Cervical Screening video &amp; comms</vt:lpstr>
      <vt:lpstr>PowerPoint Presentation</vt:lpstr>
      <vt:lpstr>Next steps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Utilising out of hours extended access times for cervical screening – learning from pilot scheme</dc:title>
  <dc:creator>COCKER, Alexandra (PARK EDGE PRACTICE)</dc:creator>
  <cp:lastModifiedBy>COCKER, Alexandra (PARK EDGE PRACTICE)</cp:lastModifiedBy>
  <cp:revision>59</cp:revision>
  <dcterms:created xsi:type="dcterms:W3CDTF">2021-09-29T11:23:05Z</dcterms:created>
  <dcterms:modified xsi:type="dcterms:W3CDTF">2021-11-01T14:37:40Z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0x0101004786571EC67EDE44985E6D0CC3B0BDA9</vt:lpwstr>
  </property>
</Properties>
</file>