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F3EC515-DF7C-60F9-3A92-829F23A94C00}" name="Lisa Trickett" initials="LT" userId="S::ltrickett@ycr.org.uk::6dcde8c8-6759-498e-9106-0382fddf8f9a" providerId="AD"/>
  <p188:author id="{0853B76A-6458-B0F3-C531-DE401132BA16}" name="Amber Reid" initials="AR" userId="S::amber.reid@ycr.org.uk::8bb91eea-c0a1-4c81-a1f0-28d01c930339" providerId="AD"/>
  <p188:author id="{2AE262AE-9485-4EE3-365D-5BEF720386FD}" name="Leah Holtam" initials="LH" userId="S::lholtam@ycr.org.uk::39564976-c553-41b9-8bda-0521212adfd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FF3A6-46B8-43EC-AD30-4F01288093B3}" type="datetimeFigureOut">
              <a:rPr lang="en-GB" smtClean="0"/>
              <a:t>19/07/2022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C1AB-BE0B-4AF2-B615-22BD0C40C76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3617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FF3A6-46B8-43EC-AD30-4F01288093B3}" type="datetimeFigureOut">
              <a:rPr lang="en-GB" smtClean="0"/>
              <a:t>19/07/2022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C1AB-BE0B-4AF2-B615-22BD0C40C76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3563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FF3A6-46B8-43EC-AD30-4F01288093B3}" type="datetimeFigureOut">
              <a:rPr lang="en-GB" smtClean="0"/>
              <a:t>19/07/2022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C1AB-BE0B-4AF2-B615-22BD0C40C76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7706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FF3A6-46B8-43EC-AD30-4F01288093B3}" type="datetimeFigureOut">
              <a:rPr lang="en-GB" smtClean="0"/>
              <a:t>19/07/2022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C1AB-BE0B-4AF2-B615-22BD0C40C76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8996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FF3A6-46B8-43EC-AD30-4F01288093B3}" type="datetimeFigureOut">
              <a:rPr lang="en-GB" smtClean="0"/>
              <a:t>19/07/2022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C1AB-BE0B-4AF2-B615-22BD0C40C76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214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FF3A6-46B8-43EC-AD30-4F01288093B3}" type="datetimeFigureOut">
              <a:rPr lang="en-GB" smtClean="0"/>
              <a:t>19/07/2022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C1AB-BE0B-4AF2-B615-22BD0C40C76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3545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FF3A6-46B8-43EC-AD30-4F01288093B3}" type="datetimeFigureOut">
              <a:rPr lang="en-GB" smtClean="0"/>
              <a:t>19/07/2022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C1AB-BE0B-4AF2-B615-22BD0C40C76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6302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FF3A6-46B8-43EC-AD30-4F01288093B3}" type="datetimeFigureOut">
              <a:rPr lang="en-GB" smtClean="0"/>
              <a:t>19/07/2022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C1AB-BE0B-4AF2-B615-22BD0C40C76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1479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FF3A6-46B8-43EC-AD30-4F01288093B3}" type="datetimeFigureOut">
              <a:rPr lang="en-GB" smtClean="0"/>
              <a:t>19/07/2022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C1AB-BE0B-4AF2-B615-22BD0C40C76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2870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FF3A6-46B8-43EC-AD30-4F01288093B3}" type="datetimeFigureOut">
              <a:rPr lang="en-GB" smtClean="0"/>
              <a:t>19/07/2022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C1AB-BE0B-4AF2-B615-22BD0C40C76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756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FF3A6-46B8-43EC-AD30-4F01288093B3}" type="datetimeFigureOut">
              <a:rPr lang="en-GB" smtClean="0"/>
              <a:t>19/07/2022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C1AB-BE0B-4AF2-B615-22BD0C40C76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4712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FF3A6-46B8-43EC-AD30-4F01288093B3}" type="datetimeFigureOut">
              <a:rPr lang="en-GB" smtClean="0"/>
              <a:t>19/07/2022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FC1AB-BE0B-4AF2-B615-22BD0C40C76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35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cmillan.org.uk/cancer-information-and-support/get-help/in-your-language/polish" TargetMode="External"/><Relationship Id="rId2" Type="http://schemas.openxmlformats.org/officeDocument/2006/relationships/hyperlink" Target="https://www.youtube.com/watch?v=puTBbMrTsZ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cid:image003.png@01D7B6DD.99A257E0" TargetMode="External"/><Relationship Id="rId5" Type="http://schemas.openxmlformats.org/officeDocument/2006/relationships/image" Target="../media/image1.png"/><Relationship Id="rId4" Type="http://schemas.openxmlformats.org/officeDocument/2006/relationships/hyperlink" Target="https://language-empire.co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8E1D7-8CEF-4A93-BFC7-35C13591C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078" y="884323"/>
            <a:ext cx="7638625" cy="994172"/>
          </a:xfrm>
        </p:spPr>
        <p:txBody>
          <a:bodyPr>
            <a:noAutofit/>
          </a:bodyPr>
          <a:lstStyle/>
          <a:p>
            <a:r>
              <a:rPr lang="en-GB" sz="3600" b="1" dirty="0">
                <a:solidFill>
                  <a:srgbClr val="007DC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Encouraging Polish Patient Population to attend Cervical Screening</a:t>
            </a:r>
            <a:endParaRPr lang="en-GB" sz="3600" b="1" dirty="0">
              <a:solidFill>
                <a:srgbClr val="007DC5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97213" y="2206207"/>
            <a:ext cx="3656820" cy="4425267"/>
          </a:xfrm>
          <a:prstGeom prst="roundRect">
            <a:avLst/>
          </a:prstGeom>
          <a:solidFill>
            <a:srgbClr val="007D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00" b="1" dirty="0">
              <a:solidFill>
                <a:schemeClr val="bg1"/>
              </a:solidFill>
            </a:endParaRPr>
          </a:p>
          <a:p>
            <a:pPr algn="ctr"/>
            <a:r>
              <a:rPr lang="en-GB" sz="1600" b="1" dirty="0">
                <a:solidFill>
                  <a:schemeClr val="bg1"/>
                </a:solidFill>
              </a:rPr>
              <a:t>Background</a:t>
            </a:r>
          </a:p>
          <a:p>
            <a:pPr algn="ctr"/>
            <a:endParaRPr lang="en-GB" sz="1200" b="1" dirty="0">
              <a:solidFill>
                <a:schemeClr val="bg1"/>
              </a:solidFill>
            </a:endParaRPr>
          </a:p>
          <a:p>
            <a:r>
              <a:rPr lang="en-US" sz="1200" b="1" dirty="0">
                <a:solidFill>
                  <a:schemeClr val="bg1"/>
                </a:solidFill>
              </a:rPr>
              <a:t>Many practices in Leeds have observed that patients within the Polish community do not take up cervical screening in the UK.</a:t>
            </a:r>
          </a:p>
          <a:p>
            <a:endParaRPr lang="en-US" sz="1200" b="1" dirty="0">
              <a:solidFill>
                <a:schemeClr val="bg1"/>
              </a:solidFill>
            </a:endParaRPr>
          </a:p>
          <a:p>
            <a:r>
              <a:rPr lang="en-US" sz="1200" b="1" dirty="0">
                <a:solidFill>
                  <a:schemeClr val="bg1"/>
                </a:solidFill>
              </a:rPr>
              <a:t>Practices have noted patients prefer to have screening in their own country.</a:t>
            </a:r>
          </a:p>
          <a:p>
            <a:endParaRPr lang="en-US" sz="1200" b="1" dirty="0">
              <a:solidFill>
                <a:schemeClr val="bg1"/>
              </a:solidFill>
            </a:endParaRPr>
          </a:p>
          <a:p>
            <a:r>
              <a:rPr lang="en-US" sz="1200" b="1" dirty="0">
                <a:solidFill>
                  <a:schemeClr val="bg1"/>
                </a:solidFill>
              </a:rPr>
              <a:t>It is very important to raise awareness and education of having their screening in the country that they live in.</a:t>
            </a:r>
          </a:p>
          <a:p>
            <a:endParaRPr lang="en-US" sz="1200" b="1" dirty="0">
              <a:solidFill>
                <a:schemeClr val="bg1"/>
              </a:solidFill>
            </a:endParaRPr>
          </a:p>
          <a:p>
            <a:r>
              <a:rPr lang="en-US" sz="1200" b="1" dirty="0">
                <a:solidFill>
                  <a:schemeClr val="bg1"/>
                </a:solidFill>
              </a:rPr>
              <a:t>Medical records of screening in Poland cannot be identified in the UK making it difficult for GP practices to support patients.</a:t>
            </a:r>
          </a:p>
          <a:p>
            <a:endParaRPr lang="en-US" sz="14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189167" y="2197645"/>
            <a:ext cx="3656820" cy="4425267"/>
          </a:xfrm>
          <a:prstGeom prst="roundRect">
            <a:avLst/>
          </a:prstGeom>
          <a:solidFill>
            <a:srgbClr val="FFCC40"/>
          </a:solidFill>
          <a:ln>
            <a:solidFill>
              <a:srgbClr val="FFC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00" b="1" u="sng" dirty="0">
              <a:solidFill>
                <a:schemeClr val="bg1"/>
              </a:solidFill>
            </a:endParaRPr>
          </a:p>
          <a:p>
            <a:pPr algn="ctr"/>
            <a:endParaRPr lang="en-GB" sz="1400" b="1" u="sng" dirty="0">
              <a:solidFill>
                <a:schemeClr val="bg1"/>
              </a:solidFill>
            </a:endParaRPr>
          </a:p>
          <a:p>
            <a:pPr algn="ctr"/>
            <a:endParaRPr lang="en-GB" sz="1400" b="1" u="sng" dirty="0">
              <a:solidFill>
                <a:schemeClr val="bg1"/>
              </a:solidFill>
            </a:endParaRPr>
          </a:p>
          <a:p>
            <a:pPr algn="ctr"/>
            <a:endParaRPr lang="en-GB" sz="1400" b="1" u="sng" dirty="0">
              <a:solidFill>
                <a:schemeClr val="bg1"/>
              </a:solidFill>
            </a:endParaRPr>
          </a:p>
          <a:p>
            <a:pPr algn="ctr"/>
            <a:endParaRPr lang="en-GB" sz="1400" b="1" u="sng" dirty="0">
              <a:solidFill>
                <a:schemeClr val="bg1"/>
              </a:solidFill>
            </a:endParaRPr>
          </a:p>
          <a:p>
            <a:pPr algn="ctr"/>
            <a:r>
              <a:rPr lang="en-GB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Alert on patient record</a:t>
            </a:r>
          </a:p>
          <a:p>
            <a:pPr algn="ctr"/>
            <a:endParaRPr lang="en-GB" sz="1200" b="1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GB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Some practices place alerts on a patient’s record to say that they are due their screening. This is very important in supporting targeted work to encourage cervical screening. </a:t>
            </a:r>
          </a:p>
          <a:p>
            <a:endParaRPr lang="en-GB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GB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Alerts on the patient’s record can be seen by all staff in the GP practice allowing for staff to have these opportunistic conversations e.g. during an appointment with a GP for something else.</a:t>
            </a:r>
          </a:p>
          <a:p>
            <a:endParaRPr lang="en-GB" sz="1200" b="1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GB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Practices doing this have advised that is works well and this learning has been shared with other practices across the city.</a:t>
            </a:r>
          </a:p>
          <a:p>
            <a:endParaRPr lang="en-GB" sz="1200" b="1" dirty="0">
              <a:solidFill>
                <a:schemeClr val="bg1"/>
              </a:solidFill>
            </a:endParaRPr>
          </a:p>
          <a:p>
            <a:endParaRPr lang="en-GB" sz="1200" b="1" dirty="0">
              <a:solidFill>
                <a:schemeClr val="bg1"/>
              </a:solidFill>
            </a:endParaRPr>
          </a:p>
          <a:p>
            <a:endParaRPr lang="en-GB" sz="1400" b="1" dirty="0">
              <a:solidFill>
                <a:schemeClr val="bg1"/>
              </a:solidFill>
            </a:endParaRPr>
          </a:p>
          <a:p>
            <a:endParaRPr lang="en-GB" sz="1100" b="1" dirty="0">
              <a:solidFill>
                <a:schemeClr val="bg1"/>
              </a:solidFill>
            </a:endParaRPr>
          </a:p>
          <a:p>
            <a:endParaRPr lang="en-GB" sz="1100" b="1" dirty="0">
              <a:solidFill>
                <a:schemeClr val="bg1"/>
              </a:solidFill>
            </a:endParaRPr>
          </a:p>
          <a:p>
            <a:endParaRPr lang="en-GB" sz="1100" b="1" dirty="0">
              <a:solidFill>
                <a:schemeClr val="bg1"/>
              </a:solidFill>
            </a:endParaRPr>
          </a:p>
          <a:p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687012" y="5550195"/>
            <a:ext cx="2419927" cy="12865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7981122" y="2197645"/>
            <a:ext cx="4045226" cy="4442393"/>
          </a:xfrm>
          <a:prstGeom prst="roundRect">
            <a:avLst/>
          </a:prstGeom>
          <a:solidFill>
            <a:srgbClr val="9ACA3C"/>
          </a:solidFill>
          <a:ln>
            <a:solidFill>
              <a:srgbClr val="9ACA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Targeted work to encourage screening</a:t>
            </a:r>
          </a:p>
          <a:p>
            <a:pPr algn="ctr"/>
            <a:endParaRPr lang="en-GB" sz="1200" b="1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n-GB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 can </a:t>
            </a:r>
            <a:r>
              <a:rPr lang="en-GB" sz="1200" b="1" strike="sngStrik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</a:t>
            </a:r>
            <a:r>
              <a:rPr lang="en-GB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upport the Polish population in your patient cohort to attend their cervical screening by running a 4 week pilot in your practice (1 hour a week and contact 5-8 patients due their screening)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Send a text message inviting patients to attend screening with a </a:t>
            </a:r>
            <a:r>
              <a:rPr lang="en-GB" sz="1200" b="1" dirty="0">
                <a:solidFill>
                  <a:schemeClr val="tx1">
                    <a:lumMod val="85000"/>
                    <a:lumOff val="1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video </a:t>
            </a:r>
            <a:r>
              <a:rPr lang="en-GB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 Polish explaining what will happen </a:t>
            </a:r>
            <a:endParaRPr lang="en-GB" sz="1200" b="1" strike="sngStrike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Send </a:t>
            </a:r>
            <a:r>
              <a:rPr lang="en-GB" sz="1200" b="1" dirty="0">
                <a:solidFill>
                  <a:schemeClr val="tx1">
                    <a:lumMod val="85000"/>
                    <a:lumOff val="1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resources</a:t>
            </a:r>
            <a:r>
              <a:rPr lang="en-GB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 Polish with more information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Follow up with a telephone call and track attendance to help identify barriers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Monitor success of pilot and adapt as necessary          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Use Language Empire in this </a:t>
            </a:r>
            <a:r>
              <a:rPr lang="en-GB" sz="1200" b="1" dirty="0">
                <a:solidFill>
                  <a:schemeClr val="tx1">
                    <a:lumMod val="85000"/>
                    <a:lumOff val="1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 </a:t>
            </a:r>
            <a:r>
              <a:rPr lang="en-GB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for translation services</a:t>
            </a:r>
            <a:endParaRPr lang="en-GB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9" name="Picture 8"/>
          <p:cNvPicPr/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122" y="181658"/>
            <a:ext cx="4125817" cy="1796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6699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86571EC67EDE44985E6D0CC3B0BDA9" ma:contentTypeVersion="17" ma:contentTypeDescription="Create a new document." ma:contentTypeScope="" ma:versionID="5518c9bea1a3c8fe2d011ac58e91bb98">
  <xsd:schema xmlns:xsd="http://www.w3.org/2001/XMLSchema" xmlns:xs="http://www.w3.org/2001/XMLSchema" xmlns:p="http://schemas.microsoft.com/office/2006/metadata/properties" xmlns:ns1="http://schemas.microsoft.com/sharepoint/v3" xmlns:ns2="98453f7d-33ba-4bba-81a2-a040b7a8987f" xmlns:ns3="435440a9-b756-4f02-8397-23bac2d0f8eb" targetNamespace="http://schemas.microsoft.com/office/2006/metadata/properties" ma:root="true" ma:fieldsID="f061c47fc2f4dc29a95e303e2ebcbff7" ns1:_="" ns2:_="" ns3:_="">
    <xsd:import namespace="http://schemas.microsoft.com/sharepoint/v3"/>
    <xsd:import namespace="98453f7d-33ba-4bba-81a2-a040b7a8987f"/>
    <xsd:import namespace="435440a9-b756-4f02-8397-23bac2d0f8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453f7d-33ba-4bba-81a2-a040b7a898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5440a9-b756-4f02-8397-23bac2d0f8e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037b2758-3879-4f43-bffb-aae062e1be55}" ma:internalName="TaxCatchAll" ma:showField="CatchAllData" ma:web="435440a9-b756-4f02-8397-23bac2d0f8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8453f7d-33ba-4bba-81a2-a040b7a8987f">
      <Terms xmlns="http://schemas.microsoft.com/office/infopath/2007/PartnerControls"/>
    </lcf76f155ced4ddcb4097134ff3c332f>
    <TaxCatchAll xmlns="435440a9-b756-4f02-8397-23bac2d0f8eb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1EC46F-46AC-4B45-826D-3E7DC29FD135}"/>
</file>

<file path=customXml/itemProps2.xml><?xml version="1.0" encoding="utf-8"?>
<ds:datastoreItem xmlns:ds="http://schemas.openxmlformats.org/officeDocument/2006/customXml" ds:itemID="{06803033-3BBB-49A6-BC02-44ABA661FB4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0fbd0d02-8da4-4ba8-8b37-aa7d9d47f854"/>
    <ds:schemaRef ds:uri="0679994b-fd14-490f-b029-f344cf1aec31"/>
  </ds:schemaRefs>
</ds:datastoreItem>
</file>

<file path=customXml/itemProps3.xml><?xml version="1.0" encoding="utf-8"?>
<ds:datastoreItem xmlns:ds="http://schemas.openxmlformats.org/officeDocument/2006/customXml" ds:itemID="{B89559C8-2CEE-4FE6-845E-50EB5CD9868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277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Encouraging Polish Patient Population to attend Cervical Screening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Zobi Barok</dc:creator>
  <cp:lastModifiedBy>WILKINSON, Cat (CITY VIEW MEDICAL PRACTICE)</cp:lastModifiedBy>
  <cp:revision>19</cp:revision>
  <dcterms:created xsi:type="dcterms:W3CDTF">2022-05-24T08:22:36Z</dcterms:created>
  <dcterms:modified xsi:type="dcterms:W3CDTF">2022-07-19T09:49:50Z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0x0101004786571EC67EDE44985E6D0CC3B0BDA9</vt:lpwstr>
  </property>
  <property fmtid="{D5CDD505-2E9C-101B-9397-08002B2CF9AE}" pid="3" name="MediaServiceImageTags">
    <vt:lpwstr/>
  </property>
</Properties>
</file>