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F3EC515-DF7C-60F9-3A92-829F23A94C00}" name="Lisa Trickett" initials="LT" userId="S::ltrickett@ycr.org.uk::6dcde8c8-6759-498e-9106-0382fddf8f9a" providerId="AD"/>
  <p188:author id="{0853B76A-6458-B0F3-C531-DE401132BA16}" name="Amber Reid" initials="AR" userId="S::amber.reid@ycr.org.uk::8bb91eea-c0a1-4c81-a1f0-28d01c93033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0" d="100"/>
          <a:sy n="120" d="100"/>
        </p:scale>
        <p:origin x="19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8/10/relationships/authors" Target="authors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C02C86-5B41-4FE3-82FD-8F677552F393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C86054-270A-4C4A-9D83-30936FD89C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0358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9.50-10.15	14-15	Documents 	25 minutes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D1F4F9-E868-4387-8BEA-82363C48904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7467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1358" y="5515617"/>
            <a:ext cx="2530642" cy="127052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30" y="5261643"/>
            <a:ext cx="1524502" cy="1524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593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2963C49-7069-4099-B78A-6F08EE90FD12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45F6B02-7BE3-4CC9-AB5A-2E3D76B41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2485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2963C49-7069-4099-B78A-6F08EE90FD12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45F6B02-7BE3-4CC9-AB5A-2E3D76B41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5688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04221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4880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1358" y="5515617"/>
            <a:ext cx="2530642" cy="127052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30" y="5261643"/>
            <a:ext cx="1524502" cy="1524502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1008063" y="584200"/>
            <a:ext cx="10077450" cy="952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619098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2963C49-7069-4099-B78A-6F08EE90FD12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45F6B02-7BE3-4CC9-AB5A-2E3D76B41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9403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2963C49-7069-4099-B78A-6F08EE90FD12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45F6B02-7BE3-4CC9-AB5A-2E3D76B41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510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2963C49-7069-4099-B78A-6F08EE90FD12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45F6B02-7BE3-4CC9-AB5A-2E3D76B41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236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2963C49-7069-4099-B78A-6F08EE90FD12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45F6B02-7BE3-4CC9-AB5A-2E3D76B41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2197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2963C49-7069-4099-B78A-6F08EE90FD12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45F6B02-7BE3-4CC9-AB5A-2E3D76B41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9901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2963C49-7069-4099-B78A-6F08EE90FD12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45F6B02-7BE3-4CC9-AB5A-2E3D76B41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9129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30" y="5261643"/>
            <a:ext cx="1524502" cy="152450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1358" y="5515617"/>
            <a:ext cx="2530642" cy="1270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677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arningdisabilityservice-leeds.nhs.uk/get-checked-out/resources/your-health/national-screening-partners/bowels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9772073" y="5576938"/>
            <a:ext cx="2419927" cy="128653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4428" y="5011836"/>
            <a:ext cx="1694522" cy="18606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987442" y="2584224"/>
            <a:ext cx="2550193" cy="1232389"/>
          </a:xfrm>
          <a:prstGeom prst="rect">
            <a:avLst/>
          </a:prstGeom>
          <a:solidFill>
            <a:srgbClr val="FFCC40">
              <a:alpha val="30196"/>
            </a:srgbClr>
          </a:solidFill>
          <a:ln w="38100">
            <a:solidFill>
              <a:srgbClr val="FFCC4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marL="92075">
              <a:lnSpc>
                <a:spcPts val="900"/>
              </a:lnSpc>
              <a:defRPr/>
            </a:pPr>
            <a:r>
              <a:rPr lang="en-GB" sz="1100" b="1">
                <a:solidFill>
                  <a:schemeClr val="tx1"/>
                </a:solidFill>
                <a:latin typeface="Calibri" panose="020F0502020204030204"/>
              </a:rPr>
              <a:t>Create a</a:t>
            </a:r>
            <a:r>
              <a:rPr kumimoji="0" lang="en-GB" sz="1100" b="1" i="0" u="none" strike="noStrike" kern="1200" cap="none" spc="0" normalizeH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template </a:t>
            </a: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 record</a:t>
            </a:r>
            <a:r>
              <a:rPr lang="en-GB" sz="1100" b="1">
                <a:solidFill>
                  <a:schemeClr val="tx1"/>
                </a:solidFill>
                <a:latin typeface="Calibri" panose="020F0502020204030204"/>
              </a:rPr>
              <a:t> </a:t>
            </a: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which patients have been sent a letter.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987442" y="3972316"/>
            <a:ext cx="2550193" cy="1218931"/>
          </a:xfrm>
          <a:prstGeom prst="rect">
            <a:avLst/>
          </a:prstGeom>
          <a:solidFill>
            <a:srgbClr val="9ACA3C">
              <a:alpha val="30196"/>
            </a:srgbClr>
          </a:solidFill>
          <a:ln w="38100">
            <a:solidFill>
              <a:srgbClr val="9ACA3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marL="92075">
              <a:lnSpc>
                <a:spcPts val="900"/>
              </a:lnSpc>
              <a:defRPr/>
            </a:pP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Use template</a:t>
            </a:r>
            <a:r>
              <a:rPr lang="en-GB" sz="1100" b="1">
                <a:latin typeface="Calibri" panose="020F0502020204030204"/>
              </a:rPr>
              <a:t> </a:t>
            </a:r>
            <a:r>
              <a:rPr kumimoji="0" lang="en-GB" sz="1100" b="1" i="0" u="none" strike="noStrike" kern="1200" cap="none" spc="0" normalizeH="0" noProof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</a:t>
            </a:r>
            <a:r>
              <a:rPr lang="en-GB" sz="1100" b="1">
                <a:latin typeface="Calibri" panose="020F0502020204030204"/>
              </a:rPr>
              <a:t> </a:t>
            </a: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support you to record </a:t>
            </a:r>
            <a:r>
              <a:rPr lang="en-GB" sz="1100" b="1">
                <a:latin typeface="Calibri" panose="020F0502020204030204"/>
              </a:rPr>
              <a:t>what </a:t>
            </a: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contact has been made with patient</a:t>
            </a:r>
            <a:r>
              <a:rPr kumimoji="0" lang="en-GB" sz="1100" b="1" i="0" u="none" strike="noStrike" kern="1200" cap="none" spc="0" normalizeH="0" noProof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(should you need to follow up)</a:t>
            </a:r>
            <a:r>
              <a:rPr lang="en-GB" sz="1100" b="1">
                <a:latin typeface="Calibri" panose="020F0502020204030204"/>
              </a:rPr>
              <a:t> </a:t>
            </a:r>
            <a:endParaRPr kumimoji="0" lang="en-GB" sz="11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20675" marR="0" lvl="0" indent="-228600" algn="l" defTabSz="914400" rtl="0" eaLnBrk="1" fontAlgn="auto" latinLnBrk="0" hangingPunct="1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GB" sz="11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92075" marR="0" lvl="0" algn="l" defTabSz="914400" rtl="0" eaLnBrk="1" fontAlgn="auto" latinLnBrk="0" hangingPunct="1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11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05483" y="251428"/>
            <a:ext cx="6913345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>
                <a:ln>
                  <a:noFill/>
                </a:ln>
                <a:solidFill>
                  <a:srgbClr val="007DC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One </a:t>
            </a:r>
            <a:r>
              <a:rPr lang="en-GB" sz="3200" b="1">
                <a:solidFill>
                  <a:srgbClr val="007DC5"/>
                </a:solidFill>
                <a:latin typeface="Calibri" panose="020F0502020204030204"/>
              </a:rPr>
              <a:t>M</a:t>
            </a:r>
            <a:r>
              <a:rPr kumimoji="0" lang="en-GB" sz="3200" b="1" i="0" u="none" strike="noStrike" kern="1200" cap="none" spc="0" normalizeH="0" baseline="0" noProof="0" err="1">
                <a:ln>
                  <a:noFill/>
                </a:ln>
                <a:solidFill>
                  <a:srgbClr val="007DC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inute</a:t>
            </a:r>
            <a:r>
              <a:rPr kumimoji="0" lang="en-GB" sz="3200" b="1" i="0" u="none" strike="noStrike" kern="1200" cap="none" spc="0" normalizeH="0" baseline="0" noProof="0">
                <a:ln>
                  <a:noFill/>
                </a:ln>
                <a:solidFill>
                  <a:srgbClr val="007DC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lang="en-GB" sz="3200" b="1">
                <a:solidFill>
                  <a:srgbClr val="007DC5"/>
                </a:solidFill>
                <a:latin typeface="Calibri" panose="020F0502020204030204"/>
              </a:rPr>
              <a:t>Guide: Call for</a:t>
            </a:r>
            <a:r>
              <a:rPr kumimoji="0" lang="en-GB" sz="3200" b="1" i="0" u="none" strike="noStrike" kern="1200" cap="none" spc="0" normalizeH="0" baseline="0" noProof="0">
                <a:ln>
                  <a:noFill/>
                </a:ln>
                <a:solidFill>
                  <a:srgbClr val="007DC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 Kit Clinic 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302099" y="2584224"/>
            <a:ext cx="2550193" cy="1233225"/>
          </a:xfrm>
          <a:prstGeom prst="rect">
            <a:avLst/>
          </a:prstGeom>
          <a:solidFill>
            <a:srgbClr val="FFCC40">
              <a:alpha val="30196"/>
            </a:srgbClr>
          </a:solidFill>
          <a:ln w="38100">
            <a:solidFill>
              <a:srgbClr val="FFCC4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Send out </a:t>
            </a:r>
          </a:p>
          <a:p>
            <a:pPr marL="0" marR="0" lvl="0" indent="0" algn="ctr" defTabSz="914400" rtl="0" eaLnBrk="1" fontAlgn="auto" latinLnBrk="0" hangingPunct="1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3"/>
              </a:rPr>
              <a:t>easy read letter </a:t>
            </a: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 invite</a:t>
            </a:r>
          </a:p>
          <a:p>
            <a:pPr marL="0" marR="0" lvl="0" indent="0" algn="ctr" defTabSz="914400" rtl="0" eaLnBrk="1" fontAlgn="auto" latinLnBrk="0" hangingPunct="1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100" b="1">
              <a:solidFill>
                <a:prstClr val="black"/>
              </a:solidFill>
              <a:latin typeface="Calibri" panose="020F0502020204030204"/>
            </a:endParaRPr>
          </a:p>
          <a:p>
            <a:pPr marL="0" marR="0" lvl="0" indent="0" algn="ctr" defTabSz="914400" rtl="0" eaLnBrk="1" fontAlgn="auto" latinLnBrk="0" hangingPunct="1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987442" y="5333381"/>
            <a:ext cx="2550193" cy="1375532"/>
          </a:xfrm>
          <a:prstGeom prst="rect">
            <a:avLst/>
          </a:prstGeom>
          <a:solidFill>
            <a:srgbClr val="F58220">
              <a:alpha val="30196"/>
            </a:srgbClr>
          </a:solidFill>
          <a:ln w="38100">
            <a:solidFill>
              <a:srgbClr val="FCAF17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marL="265113" marR="0" lvl="0" indent="-173038" algn="l" defTabSz="914400" rtl="0" eaLnBrk="1" fontAlgn="auto" latinLnBrk="0" hangingPunct="1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Kit ordered </a:t>
            </a:r>
          </a:p>
          <a:p>
            <a:pPr marL="265113" marR="0" lvl="0" indent="-173038" algn="l" defTabSz="914400" rtl="0" eaLnBrk="1" fontAlgn="auto" latinLnBrk="0" hangingPunct="1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GB" sz="1100" b="1">
                <a:solidFill>
                  <a:prstClr val="black"/>
                </a:solidFill>
                <a:latin typeface="Calibri" panose="020F0502020204030204"/>
              </a:rPr>
              <a:t>Update template and patient records</a:t>
            </a:r>
            <a:endParaRPr kumimoji="0" lang="en-GB" sz="11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64795" indent="-172720">
              <a:lnSpc>
                <a:spcPts val="900"/>
              </a:lnSpc>
              <a:buFont typeface="+mj-lt"/>
              <a:buAutoNum type="arabicPeriod"/>
              <a:defRPr/>
            </a:pP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After 13 weeks </a:t>
            </a:r>
            <a:r>
              <a:rPr kumimoji="0" lang="en-GB" sz="1100" b="1" i="0" u="none" strike="noStrike" kern="1200" cap="none" spc="0" normalizeH="0" noProof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update your list</a:t>
            </a:r>
            <a:r>
              <a:rPr lang="en-GB" sz="1100" b="1">
                <a:latin typeface="Calibri" panose="020F0502020204030204"/>
              </a:rPr>
              <a:t> -</a:t>
            </a:r>
            <a:r>
              <a:rPr kumimoji="0" lang="en-GB" sz="1100" b="1" i="0" u="none" strike="noStrike" kern="1200" cap="none" spc="0" normalizeH="0" noProof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number of FIT </a:t>
            </a:r>
            <a:r>
              <a:rPr lang="en-GB" sz="1100" b="1">
                <a:latin typeface="Calibri" panose="020F0502020204030204"/>
              </a:rPr>
              <a:t>tests </a:t>
            </a:r>
            <a:r>
              <a:rPr kumimoji="0" lang="en-GB" sz="1100" b="1" i="0" u="none" strike="noStrike" kern="1200" cap="none" spc="0" normalizeH="0" noProof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ordered</a:t>
            </a:r>
            <a:r>
              <a:rPr lang="en-GB" sz="1100" b="1">
                <a:latin typeface="Calibri" panose="020F0502020204030204"/>
              </a:rPr>
              <a:t> against </a:t>
            </a:r>
            <a:r>
              <a:rPr kumimoji="0" lang="en-GB" sz="1100" b="1" i="0" u="none" strike="noStrike" kern="1200" cap="none" spc="0" normalizeH="0" noProof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number of completed FIT tests</a:t>
            </a:r>
            <a:endParaRPr lang="en-GB" sz="1100" b="1">
              <a:latin typeface="Calibri" panose="020F0502020204030204"/>
            </a:endParaRPr>
          </a:p>
          <a:p>
            <a:pPr marL="264795" indent="-172720">
              <a:lnSpc>
                <a:spcPts val="900"/>
              </a:lnSpc>
              <a:buAutoNum type="arabicPeriod"/>
              <a:defRPr/>
            </a:pPr>
            <a:r>
              <a:rPr lang="en-GB" sz="1100" b="1">
                <a:latin typeface="Calibri" panose="020F0502020204030204"/>
                <a:cs typeface="Calibri"/>
              </a:rPr>
              <a:t>Follow up with those who haven't completed FIT tests</a:t>
            </a:r>
            <a:endParaRPr lang="en-GB" sz="11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Calibri" panose="020F0502020204030204"/>
              <a:cs typeface="Calibri"/>
            </a:endParaRPr>
          </a:p>
          <a:p>
            <a:pPr marL="92075" marR="0" lvl="0" algn="l" defTabSz="914400" rtl="0" eaLnBrk="1" fontAlgn="auto" latinLnBrk="0" hangingPunct="1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11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302099" y="5345169"/>
            <a:ext cx="2550193" cy="1362541"/>
          </a:xfrm>
          <a:prstGeom prst="rect">
            <a:avLst/>
          </a:prstGeom>
          <a:solidFill>
            <a:srgbClr val="F58220">
              <a:alpha val="30196"/>
            </a:srgbClr>
          </a:solidFill>
          <a:ln w="38100">
            <a:solidFill>
              <a:srgbClr val="FCAF17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Telephone Consultation  recorded</a:t>
            </a:r>
          </a:p>
        </p:txBody>
      </p:sp>
      <p:sp>
        <p:nvSpPr>
          <p:cNvPr id="26" name="Rectangle 25"/>
          <p:cNvSpPr/>
          <p:nvPr/>
        </p:nvSpPr>
        <p:spPr>
          <a:xfrm>
            <a:off x="4302099" y="3972316"/>
            <a:ext cx="2550193" cy="1218931"/>
          </a:xfrm>
          <a:prstGeom prst="rect">
            <a:avLst/>
          </a:prstGeom>
          <a:solidFill>
            <a:srgbClr val="9ACA3C">
              <a:alpha val="30196"/>
            </a:srgbClr>
          </a:solidFill>
          <a:ln w="38100">
            <a:solidFill>
              <a:srgbClr val="9ACA3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marL="307975" marR="0" lvl="0" indent="-228600" algn="l" defTabSz="914400" rtl="0" eaLnBrk="1" fontAlgn="auto" latinLnBrk="0" hangingPunct="1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Call up patients </a:t>
            </a:r>
            <a:r>
              <a:rPr lang="en-GB" sz="1100" b="1">
                <a:solidFill>
                  <a:schemeClr val="tx1"/>
                </a:solidFill>
                <a:latin typeface="Calibri" panose="020F0502020204030204"/>
              </a:rPr>
              <a:t>who</a:t>
            </a: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have not made an appointment</a:t>
            </a:r>
          </a:p>
          <a:p>
            <a:pPr marL="307975" marR="0" lvl="0" indent="-228600" algn="l" defTabSz="914400" rtl="0" eaLnBrk="1" fontAlgn="auto" latinLnBrk="0" hangingPunct="1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GB" sz="11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07975" indent="-228600">
              <a:lnSpc>
                <a:spcPts val="900"/>
              </a:lnSpc>
              <a:buFont typeface="+mj-lt"/>
              <a:buAutoNum type="arabicPeriod"/>
              <a:defRPr/>
            </a:pP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Make </a:t>
            </a:r>
            <a:r>
              <a:rPr lang="en-GB" sz="1100" b="1">
                <a:latin typeface="Calibri" panose="020F0502020204030204"/>
              </a:rPr>
              <a:t>telephone </a:t>
            </a: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appointments</a:t>
            </a:r>
            <a:r>
              <a:rPr lang="en-GB" sz="1100" b="1">
                <a:latin typeface="Calibri" panose="020F0502020204030204"/>
              </a:rPr>
              <a:t> </a:t>
            </a:r>
            <a:endParaRPr lang="en-GB" sz="11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Calibri" panose="020F0502020204030204"/>
              <a:cs typeface="Calibri"/>
            </a:endParaRPr>
          </a:p>
          <a:p>
            <a:pPr marL="307975" marR="0" lvl="0" indent="-228600" algn="l" defTabSz="914400" rtl="0" eaLnBrk="1" fontAlgn="auto" latinLnBrk="0" hangingPunct="1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GB" sz="11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07975" marR="0" lvl="0" indent="-228600" algn="l" defTabSz="914400" rtl="0" eaLnBrk="1" fontAlgn="auto" latinLnBrk="0" hangingPunct="1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 attempts made.</a:t>
            </a:r>
          </a:p>
          <a:p>
            <a:pPr marL="307975" marR="0" lvl="0" indent="-228600" algn="l" defTabSz="914400" rtl="0" eaLnBrk="1" fontAlgn="auto" latinLnBrk="0" hangingPunct="1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GB" sz="11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07975" marR="0" lvl="0" indent="-228600" algn="l" defTabSz="914400" rtl="0" eaLnBrk="1" fontAlgn="auto" latinLnBrk="0" hangingPunct="1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Text patients who don’t pick up to ring surgery to make appointment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609696" y="2591341"/>
            <a:ext cx="2547048" cy="1229218"/>
          </a:xfrm>
          <a:prstGeom prst="rect">
            <a:avLst/>
          </a:prstGeom>
          <a:solidFill>
            <a:srgbClr val="FFCC40">
              <a:alpha val="30196"/>
            </a:srgbClr>
          </a:solidFill>
          <a:ln w="38100">
            <a:solidFill>
              <a:srgbClr val="FFCC4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marL="92075" marR="0" lvl="0" indent="0" algn="ctr" defTabSz="914400" rtl="0" eaLnBrk="1" fontAlgn="auto" latinLnBrk="0" hangingPunct="1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Admin task</a:t>
            </a:r>
            <a:r>
              <a:rPr lang="en-GB" sz="1100" b="1">
                <a:latin typeface="Calibri" panose="020F0502020204030204"/>
              </a:rPr>
              <a:t>:</a:t>
            </a:r>
            <a:endParaRPr kumimoji="0" lang="en-GB" sz="11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92075" algn="ctr">
              <a:lnSpc>
                <a:spcPts val="900"/>
              </a:lnSpc>
              <a:defRPr/>
            </a:pP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Use Non Responder lists to </a:t>
            </a:r>
            <a:r>
              <a:rPr lang="en-GB" sz="1100" b="1">
                <a:solidFill>
                  <a:schemeClr val="tx1"/>
                </a:solidFill>
                <a:latin typeface="Calibri" panose="020F0502020204030204"/>
              </a:rPr>
              <a:t>identify who to contact</a:t>
            </a:r>
            <a:endParaRPr kumimoji="0" lang="en-GB" sz="11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609696" y="3972804"/>
            <a:ext cx="2547048" cy="1216758"/>
          </a:xfrm>
          <a:prstGeom prst="rect">
            <a:avLst/>
          </a:prstGeom>
          <a:solidFill>
            <a:srgbClr val="9ACA3C">
              <a:alpha val="30196"/>
            </a:srgbClr>
          </a:solidFill>
          <a:ln w="38100">
            <a:solidFill>
              <a:srgbClr val="9ACA3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marL="92075" algn="ctr">
              <a:lnSpc>
                <a:spcPts val="900"/>
              </a:lnSpc>
              <a:defRPr/>
            </a:pPr>
            <a:r>
              <a:rPr lang="en-GB" sz="1100" b="1">
                <a:latin typeface="Calibri" panose="020F0502020204030204"/>
              </a:rPr>
              <a:t>Use information in template to identify those who haven't responded to letter</a:t>
            </a:r>
            <a:endParaRPr lang="en-GB" sz="1100" b="1" i="0" u="non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cs typeface="Calibri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609696" y="5350368"/>
            <a:ext cx="2547048" cy="1356811"/>
          </a:xfrm>
          <a:prstGeom prst="rect">
            <a:avLst/>
          </a:prstGeom>
          <a:solidFill>
            <a:srgbClr val="F58220">
              <a:alpha val="30196"/>
            </a:srgbClr>
          </a:solidFill>
          <a:ln w="38100">
            <a:solidFill>
              <a:srgbClr val="FCAF17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Patient engages in telephone conversation</a:t>
            </a:r>
            <a:endParaRPr kumimoji="0" lang="en-GB" sz="11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Pentagon 28"/>
          <p:cNvSpPr/>
          <p:nvPr/>
        </p:nvSpPr>
        <p:spPr>
          <a:xfrm>
            <a:off x="631156" y="5334470"/>
            <a:ext cx="1124669" cy="1229058"/>
          </a:xfrm>
          <a:prstGeom prst="homePlate">
            <a:avLst/>
          </a:prstGeom>
          <a:solidFill>
            <a:srgbClr val="0070C0"/>
          </a:solidFill>
          <a:ln w="19050">
            <a:solidFill>
              <a:srgbClr val="007D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0" indent="0" algn="ctr" fontAlgn="auto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>
                <a:solidFill>
                  <a:schemeClr val="bg1"/>
                </a:solidFill>
                <a:latin typeface="Calibri" panose="020F0502020204030204"/>
              </a:rPr>
              <a:t>Week Three</a:t>
            </a:r>
          </a:p>
          <a:p>
            <a:pPr marL="0" marR="0" lvl="0" indent="0" algn="ctr" defTabSz="914400" rtl="0" eaLnBrk="1" fontAlgn="auto" latinLnBrk="0" hangingPunct="1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½ day</a:t>
            </a:r>
          </a:p>
        </p:txBody>
      </p:sp>
      <p:sp>
        <p:nvSpPr>
          <p:cNvPr id="28" name="Pentagon 27"/>
          <p:cNvSpPr/>
          <p:nvPr/>
        </p:nvSpPr>
        <p:spPr>
          <a:xfrm>
            <a:off x="629635" y="3956599"/>
            <a:ext cx="1122249" cy="1229669"/>
          </a:xfrm>
          <a:prstGeom prst="homePlate">
            <a:avLst/>
          </a:prstGeom>
          <a:solidFill>
            <a:srgbClr val="0070C0"/>
          </a:solidFill>
          <a:ln w="19050">
            <a:solidFill>
              <a:srgbClr val="007D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900"/>
              </a:lnSpc>
              <a:defRPr/>
            </a:pPr>
            <a:r>
              <a:rPr lang="en-US" sz="1400" b="1">
                <a:solidFill>
                  <a:schemeClr val="bg1"/>
                </a:solidFill>
                <a:latin typeface="Calibri" panose="020F0502020204030204"/>
              </a:rPr>
              <a:t>Week Two</a:t>
            </a:r>
          </a:p>
          <a:p>
            <a:pPr marL="0" marR="0" lvl="0" indent="0" algn="ctr" defTabSz="914400" rtl="0" eaLnBrk="1" fontAlgn="auto" latinLnBrk="0" hangingPunct="1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½ day</a:t>
            </a:r>
          </a:p>
        </p:txBody>
      </p:sp>
      <p:sp>
        <p:nvSpPr>
          <p:cNvPr id="27" name="Pentagon 26"/>
          <p:cNvSpPr/>
          <p:nvPr/>
        </p:nvSpPr>
        <p:spPr>
          <a:xfrm>
            <a:off x="621143" y="2588927"/>
            <a:ext cx="1108731" cy="1233416"/>
          </a:xfrm>
          <a:prstGeom prst="homePlate">
            <a:avLst/>
          </a:prstGeom>
          <a:solidFill>
            <a:srgbClr val="0070C0"/>
          </a:solidFill>
          <a:ln w="19050">
            <a:solidFill>
              <a:srgbClr val="007D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Week One</a:t>
            </a:r>
          </a:p>
          <a:p>
            <a:pPr marL="0" marR="0" lvl="0" indent="0" algn="ctr" defTabSz="914400" rtl="0" eaLnBrk="1" fontAlgn="auto" latinLnBrk="0" hangingPunct="1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½ day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93228" y="767975"/>
            <a:ext cx="7840773" cy="193899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>
                <a:latin typeface="Calibri" panose="020F0502020204030204"/>
              </a:rPr>
              <a:t>Lancashire piloted a programme aiming to increase bowel screening participation in areas where bowel screening uptake was low.  It was called the Call For a Kit Clinic and was trialled by a Practice in Leeds in 2021.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>
              <a:latin typeface="Calibri" panose="020F0502020204030204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>
                <a:latin typeface="Calibri" panose="020F0502020204030204"/>
              </a:rPr>
              <a:t>A full report of the pilot in Leeds can be found on our Landing page (under bowel screening)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Calibri" panose="020F0502020204030204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" panose="020F0502020204030204"/>
              </a:rPr>
              <a:t>The Leeds </a:t>
            </a:r>
            <a:r>
              <a:rPr lang="en-GB" sz="1200">
                <a:latin typeface="Calibri" panose="020F0502020204030204"/>
              </a:rPr>
              <a:t>trial</a:t>
            </a:r>
            <a:r>
              <a:rPr kumimoji="0" lang="en-GB" sz="120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" panose="020F0502020204030204"/>
              </a:rPr>
              <a:t> found that telephone conversations were the most effective way of engaging with patients.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>
              <a:defRPr/>
            </a:pPr>
            <a:r>
              <a:rPr kumimoji="0" lang="en-GB" sz="120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" panose="020F0502020204030204"/>
              </a:rPr>
              <a:t>The diagram </a:t>
            </a:r>
            <a:r>
              <a:rPr lang="en-GB" sz="1200">
                <a:latin typeface="Calibri" panose="020F0502020204030204"/>
              </a:rPr>
              <a:t>below shows</a:t>
            </a:r>
            <a:r>
              <a:rPr kumimoji="0" lang="en-GB" sz="120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" panose="020F0502020204030204"/>
              </a:rPr>
              <a:t> how the </a:t>
            </a:r>
            <a:r>
              <a:rPr lang="en-GB" sz="1200">
                <a:latin typeface="Calibri" panose="020F0502020204030204"/>
              </a:rPr>
              <a:t>pilot in the </a:t>
            </a:r>
            <a:r>
              <a:rPr kumimoji="0" lang="en-GB" sz="120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" panose="020F0502020204030204"/>
              </a:rPr>
              <a:t>Leeds trial worked and how it could now be used in practices:</a:t>
            </a:r>
            <a:endParaRPr lang="en-GB" sz="120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Calibri" panose="020F0502020204030204"/>
              <a:cs typeface="Calibri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Right Arrow 37"/>
          <p:cNvSpPr/>
          <p:nvPr/>
        </p:nvSpPr>
        <p:spPr>
          <a:xfrm>
            <a:off x="6754787" y="3083032"/>
            <a:ext cx="334302" cy="298439"/>
          </a:xfrm>
          <a:prstGeom prst="righ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Right Arrow 43"/>
          <p:cNvSpPr/>
          <p:nvPr/>
        </p:nvSpPr>
        <p:spPr>
          <a:xfrm>
            <a:off x="4079313" y="3077801"/>
            <a:ext cx="334302" cy="298439"/>
          </a:xfrm>
          <a:prstGeom prst="righ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" name="Right Arrow 44"/>
          <p:cNvSpPr/>
          <p:nvPr/>
        </p:nvSpPr>
        <p:spPr>
          <a:xfrm>
            <a:off x="4072505" y="4495652"/>
            <a:ext cx="334302" cy="298439"/>
          </a:xfrm>
          <a:prstGeom prst="righ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Right Arrow 45"/>
          <p:cNvSpPr/>
          <p:nvPr/>
        </p:nvSpPr>
        <p:spPr>
          <a:xfrm>
            <a:off x="6757848" y="4458119"/>
            <a:ext cx="334302" cy="298439"/>
          </a:xfrm>
          <a:prstGeom prst="righ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Right Arrow 46"/>
          <p:cNvSpPr/>
          <p:nvPr/>
        </p:nvSpPr>
        <p:spPr>
          <a:xfrm>
            <a:off x="4079313" y="5877071"/>
            <a:ext cx="334302" cy="298439"/>
          </a:xfrm>
          <a:prstGeom prst="righ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Right Arrow 47"/>
          <p:cNvSpPr/>
          <p:nvPr/>
        </p:nvSpPr>
        <p:spPr>
          <a:xfrm>
            <a:off x="6738838" y="5856771"/>
            <a:ext cx="334302" cy="298439"/>
          </a:xfrm>
          <a:prstGeom prst="righ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6">
            <a:extLst>
              <a:ext uri="{FF2B5EF4-FFF2-40B4-BE49-F238E27FC236}">
                <a16:creationId xmlns:a16="http://schemas.microsoft.com/office/drawing/2014/main" id="{0204C0FA-0687-4B7C-A301-EFEE8102A6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0515" y="67491"/>
            <a:ext cx="4077644" cy="1790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71267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7E09B72-7786-4763-A1FF-99C007F9DE4D}" vid="{EF025FBA-95E7-48D9-ACCB-250DCA471AF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86571EC67EDE44985E6D0CC3B0BDA9" ma:contentTypeVersion="17" ma:contentTypeDescription="Create a new document." ma:contentTypeScope="" ma:versionID="5518c9bea1a3c8fe2d011ac58e91bb98">
  <xsd:schema xmlns:xsd="http://www.w3.org/2001/XMLSchema" xmlns:xs="http://www.w3.org/2001/XMLSchema" xmlns:p="http://schemas.microsoft.com/office/2006/metadata/properties" xmlns:ns1="http://schemas.microsoft.com/sharepoint/v3" xmlns:ns2="98453f7d-33ba-4bba-81a2-a040b7a8987f" xmlns:ns3="435440a9-b756-4f02-8397-23bac2d0f8eb" targetNamespace="http://schemas.microsoft.com/office/2006/metadata/properties" ma:root="true" ma:fieldsID="f061c47fc2f4dc29a95e303e2ebcbff7" ns1:_="" ns2:_="" ns3:_="">
    <xsd:import namespace="http://schemas.microsoft.com/sharepoint/v3"/>
    <xsd:import namespace="98453f7d-33ba-4bba-81a2-a040b7a8987f"/>
    <xsd:import namespace="435440a9-b756-4f02-8397-23bac2d0f8e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453f7d-33ba-4bba-81a2-a040b7a898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2c8d5fda-b97d-42c6-97e2-f76465e161c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5440a9-b756-4f02-8397-23bac2d0f8e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037b2758-3879-4f43-bffb-aae062e1be55}" ma:internalName="TaxCatchAll" ma:showField="CatchAllData" ma:web="435440a9-b756-4f02-8397-23bac2d0f8e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8453f7d-33ba-4bba-81a2-a040b7a8987f">
      <Terms xmlns="http://schemas.microsoft.com/office/infopath/2007/PartnerControls"/>
    </lcf76f155ced4ddcb4097134ff3c332f>
    <TaxCatchAll xmlns="435440a9-b756-4f02-8397-23bac2d0f8eb" xsi:nil="true"/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D531E06-B640-477A-8727-EAA6CC7D8775}">
  <ds:schemaRefs>
    <ds:schemaRef ds:uri="435440a9-b756-4f02-8397-23bac2d0f8eb"/>
    <ds:schemaRef ds:uri="98453f7d-33ba-4bba-81a2-a040b7a8987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E3D7CF4E-118B-4D67-8911-B8638E4E36EF}">
  <ds:schemaRefs>
    <ds:schemaRef ds:uri="0679994b-fd14-490f-b029-f344cf1aec31"/>
    <ds:schemaRef ds:uri="0fbd0d02-8da4-4ba8-8b37-aa7d9d47f854"/>
    <ds:schemaRef ds:uri="435440a9-b756-4f02-8397-23bac2d0f8eb"/>
    <ds:schemaRef ds:uri="98453f7d-33ba-4bba-81a2-a040b7a8987f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092D948A-002C-43C5-8256-AA557BB8186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267</Words>
  <Application>Microsoft Office PowerPoint</Application>
  <PresentationFormat>Widescreen</PresentationFormat>
  <Paragraphs>37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Zobi Barok</dc:creator>
  <cp:lastModifiedBy>WILKINSON, Cat (CITY VIEW MEDICAL PRACTICE)</cp:lastModifiedBy>
  <cp:revision>3</cp:revision>
  <dcterms:created xsi:type="dcterms:W3CDTF">2022-05-18T10:20:48Z</dcterms:created>
  <dcterms:modified xsi:type="dcterms:W3CDTF">2022-09-13T14:36:19Z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0x0101004786571EC67EDE44985E6D0CC3B0BDA9</vt:lpwstr>
  </property>
  <property fmtid="{D5CDD505-2E9C-101B-9397-08002B2CF9AE}" pid="3" name="MediaServiceImageTags">
    <vt:lpwstr/>
  </property>
</Properties>
</file>