
<file path=[Content_Types].xml><?xml version="1.0" encoding="utf-8"?>
<Types xmlns="http://schemas.openxmlformats.org/package/2006/content-types">
  <Default Extension="DA5376D0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3EC515-DF7C-60F9-3A92-829F23A94C00}" name="Lisa Trickett" initials="LT" userId="S::ltrickett@ycr.org.uk::6dcde8c8-6759-498e-9106-0382fddf8f9a" providerId="AD"/>
  <p188:author id="{45E2D72A-B6BE-7B88-D490-26C3638F5D58}" name="Jackie Mathur" initials="JM" userId="S::jmathur@ycr.org.uk::417eec43-1730-4d6b-ac78-49a507d456ca" providerId="AD"/>
  <p188:author id="{0853B76A-6458-B0F3-C531-DE401132BA16}" name="Amber Reid" initials="AR" userId="S::amber.reid@ycr.org.uk::8bb91eea-c0a1-4c81-a1f0-28d01c93033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5"/>
    <a:srgbClr val="EBD21B"/>
    <a:srgbClr val="0070C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2C86-5B41-4FE3-82FD-8F677552F393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6054-270A-4C4A-9D83-30936FD89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35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9.50-10.15	14-15	Documents 	25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D1F4F9-E868-4387-8BEA-82363C4890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46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9.50-10.15	14-15	Documents 	25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D1F4F9-E868-4387-8BEA-82363C4890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0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58" y="5515617"/>
            <a:ext cx="2530642" cy="12705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" y="5261643"/>
            <a:ext cx="1524502" cy="152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48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68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4221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88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58" y="5515617"/>
            <a:ext cx="2530642" cy="12705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" y="5261643"/>
            <a:ext cx="1524502" cy="152450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08063" y="584200"/>
            <a:ext cx="10077450" cy="952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9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4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3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19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90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963C49-7069-4099-B78A-6F08EE90FD12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F6B02-7BE3-4CC9-AB5A-2E3D76B41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1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" y="5261643"/>
            <a:ext cx="1524502" cy="15245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358" y="5515617"/>
            <a:ext cx="2530642" cy="127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e.macmillan.org.uk/downloads/cancerinformation/easyread/MAC16302%20Cervical%20screening%20-%20WEB%20PDF%2009.08.1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DA5376D0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9772073" y="5576938"/>
            <a:ext cx="2419927" cy="128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428" y="5011836"/>
            <a:ext cx="1694522" cy="1860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17380" y="2630496"/>
            <a:ext cx="2550193" cy="1232389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algn="ctr">
              <a:defRPr/>
            </a:pPr>
            <a:r>
              <a:rPr lang="en-GB" sz="1400" dirty="0">
                <a:solidFill>
                  <a:schemeClr val="tx1"/>
                </a:solidFill>
                <a:latin typeface="Calibri" panose="020F0502020204030204"/>
              </a:rPr>
              <a:t>Order 100 A4 envelopes and 2</a:t>
            </a:r>
            <a:r>
              <a:rPr lang="en-GB" sz="1400" baseline="30000" dirty="0">
                <a:solidFill>
                  <a:schemeClr val="tx1"/>
                </a:solidFill>
                <a:latin typeface="Calibri" panose="020F0502020204030204"/>
              </a:rPr>
              <a:t>nd</a:t>
            </a:r>
            <a:r>
              <a:rPr lang="en-GB" sz="1400" dirty="0">
                <a:solidFill>
                  <a:schemeClr val="tx1"/>
                </a:solidFill>
                <a:latin typeface="Calibri" panose="020F0502020204030204"/>
              </a:rPr>
              <a:t> class stamps 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17380" y="4018588"/>
            <a:ext cx="2550193" cy="1218931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Personalise and print letters</a:t>
            </a:r>
          </a:p>
          <a:p>
            <a:pPr marL="92075"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2075"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Address and stamp envelopes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635" y="9120"/>
            <a:ext cx="84806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</a:t>
            </a:r>
            <a:r>
              <a:rPr lang="en-GB" sz="3000" b="1" dirty="0">
                <a:solidFill>
                  <a:srgbClr val="007DC5"/>
                </a:solidFill>
                <a:latin typeface="Calibri" panose="020F0502020204030204"/>
              </a:rPr>
              <a:t>M</a:t>
            </a:r>
            <a:r>
              <a:rPr kumimoji="0" lang="en-GB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inute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3000" b="1" dirty="0">
                <a:solidFill>
                  <a:srgbClr val="007DC5"/>
                </a:solidFill>
                <a:latin typeface="Calibri" panose="020F0502020204030204"/>
              </a:rPr>
              <a:t>Guide: Increasing Cervical screening uptake through non responder contact</a:t>
            </a:r>
            <a:endParaRPr kumimoji="0" lang="en-GB" sz="3000" b="1" i="0" u="none" strike="sngStrike" kern="1200" cap="none" spc="0" normalizeH="0" baseline="0" noProof="0" dirty="0">
              <a:ln>
                <a:noFill/>
              </a:ln>
              <a:solidFill>
                <a:srgbClr val="007DC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32037" y="2630496"/>
            <a:ext cx="2550193" cy="1233225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b="1" noProof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b="1" noProof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noProof="0" dirty="0">
                <a:solidFill>
                  <a:prstClr val="black"/>
                </a:solidFill>
                <a:latin typeface="Calibri" panose="020F0502020204030204"/>
              </a:rPr>
              <a:t>Order 100 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noProof="0" dirty="0">
                <a:solidFill>
                  <a:prstClr val="black"/>
                </a:solidFill>
                <a:latin typeface="Calibri" panose="020F0502020204030204"/>
              </a:rPr>
              <a:t>Macmillan easy read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noProof="0" dirty="0">
                <a:solidFill>
                  <a:prstClr val="black"/>
                </a:solidFill>
                <a:latin typeface="Calibri" panose="020F0502020204030204"/>
              </a:rPr>
              <a:t> cervical </a:t>
            </a:r>
            <a:r>
              <a:rPr lang="en-GB" sz="1400" dirty="0">
                <a:solidFill>
                  <a:prstClr val="black"/>
                </a:solidFill>
              </a:rPr>
              <a:t>screening </a:t>
            </a:r>
            <a:r>
              <a:rPr lang="en-GB" sz="1400" dirty="0">
                <a:solidFill>
                  <a:prstClr val="black"/>
                </a:solidFill>
                <a:hlinkClick r:id="rId3"/>
              </a:rPr>
              <a:t>leaflets</a:t>
            </a:r>
            <a:endParaRPr lang="en-GB" sz="14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917380" y="5379653"/>
            <a:ext cx="2550193" cy="1375532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Record</a:t>
            </a:r>
            <a:r>
              <a:rPr kumimoji="0" lang="en-GB" sz="1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uptake percentage and repeat process with another cohort of patients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32037" y="5391441"/>
            <a:ext cx="2550193" cy="1362541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2075" lvl="0">
              <a:defRPr/>
            </a:pPr>
            <a:r>
              <a:rPr lang="en-GB" sz="1400" dirty="0">
                <a:solidFill>
                  <a:prstClr val="black"/>
                </a:solidFill>
              </a:rPr>
              <a:t>Monitor patients over 13 weeks to see which patients have received the enhanced information packs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32037" y="4018588"/>
            <a:ext cx="2550193" cy="1218931"/>
          </a:xfrm>
          <a:prstGeom prst="rect">
            <a:avLst/>
          </a:prstGeom>
          <a:solidFill>
            <a:srgbClr val="EBD21B">
              <a:alpha val="29804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 coding system to include on patient record and letter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so patient can be identified when they attend their cervical screening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39634" y="2637613"/>
            <a:ext cx="2547048" cy="1229218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algn="ctr">
              <a:defRPr/>
            </a:pPr>
            <a:r>
              <a:rPr kumimoji="0" lang="en-GB" sz="1400" i="0" u="none" strike="noStrike" kern="1200" cap="none" spc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Use Non Responder lists to </a:t>
            </a:r>
            <a:r>
              <a:rPr lang="en-GB" sz="1400" dirty="0">
                <a:solidFill>
                  <a:schemeClr val="tx1"/>
                </a:solidFill>
                <a:latin typeface="Calibri" panose="020F0502020204030204"/>
              </a:rPr>
              <a:t>identify which patients to contact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39634" y="4019076"/>
            <a:ext cx="2547048" cy="1216758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92075" algn="ctr">
              <a:defRPr/>
            </a:pPr>
            <a:r>
              <a:rPr lang="en-GB" sz="1400" i="0" u="non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Prepare template letter inviting patient for their cervical screening appointment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39634" y="5396640"/>
            <a:ext cx="2547048" cy="1356811"/>
          </a:xfrm>
          <a:prstGeom prst="rect">
            <a:avLst/>
          </a:prstGeom>
          <a:solidFill>
            <a:srgbClr val="EBD21B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Insert letter, top tip guide (below) and 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Read leaflet</a:t>
            </a:r>
            <a:r>
              <a:rPr kumimoji="0" lang="en-GB" sz="14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into envelopes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1561094" y="5380742"/>
            <a:ext cx="1124669" cy="1229058"/>
          </a:xfrm>
          <a:prstGeom prst="homePlate">
            <a:avLst/>
          </a:prstGeom>
          <a:solidFill>
            <a:srgbClr val="0070C0"/>
          </a:solidFill>
          <a:ln w="19050"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  <a:latin typeface="Calibri" panose="020F0502020204030204"/>
              </a:rPr>
              <a:t>Step 3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1559573" y="4002871"/>
            <a:ext cx="1122249" cy="1229669"/>
          </a:xfrm>
          <a:prstGeom prst="homePlate">
            <a:avLst/>
          </a:prstGeom>
          <a:solidFill>
            <a:srgbClr val="0070C0"/>
          </a:solidFill>
          <a:ln w="19050"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  <a:defRPr/>
            </a:pPr>
            <a:r>
              <a:rPr lang="en-US" sz="1400" b="1" dirty="0">
                <a:solidFill>
                  <a:schemeClr val="bg1"/>
                </a:solidFill>
                <a:latin typeface="Calibri" panose="020F0502020204030204"/>
              </a:rPr>
              <a:t>Step 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1551081" y="2635199"/>
            <a:ext cx="1108731" cy="1233416"/>
          </a:xfrm>
          <a:prstGeom prst="homePlate">
            <a:avLst/>
          </a:prstGeom>
          <a:solidFill>
            <a:srgbClr val="0070C0"/>
          </a:solidFill>
          <a:ln w="19050">
            <a:solidFill>
              <a:srgbClr val="007D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 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0190" y="1000825"/>
            <a:ext cx="8987445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GB" sz="1600" b="1" dirty="0"/>
              <a:t>Leeds Health Awareness </a:t>
            </a:r>
            <a:r>
              <a:rPr lang="en-GB" sz="1600" dirty="0"/>
              <a:t>identified a Practice in Leeds with a high number of patients from diverse communities who were not responding to cervical screening invitations. In order to increase uptake they undertook a non responder pilot targeting 100 of these patients.</a:t>
            </a:r>
          </a:p>
          <a:p>
            <a:pPr lvl="0"/>
            <a:endParaRPr lang="en-GB" sz="800" dirty="0"/>
          </a:p>
          <a:p>
            <a:pPr lvl="0"/>
            <a:r>
              <a:rPr lang="en-GB" sz="1600" dirty="0"/>
              <a:t>The following explains how the pilot was carried out and how it could be replicated in other practices.</a:t>
            </a:r>
          </a:p>
          <a:p>
            <a:pPr lvl="0"/>
            <a:endParaRPr lang="en-GB" sz="800" dirty="0"/>
          </a:p>
          <a:p>
            <a:r>
              <a:rPr lang="en-GB" sz="1600" b="1" dirty="0"/>
              <a:t>10% of those patients contacted went on to take up cervical screening as a result of this work.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7684725" y="3129304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5009251" y="3124073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5002443" y="4541924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7687786" y="4504391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5009251" y="5923343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7668776" y="5903043"/>
            <a:ext cx="334302" cy="29843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256" y="1263609"/>
            <a:ext cx="2900148" cy="12887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25B61E-5766-7FE4-1422-718F243853F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728" y="0"/>
            <a:ext cx="3007272" cy="1366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71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9772073" y="5576938"/>
            <a:ext cx="2419927" cy="1286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428" y="5011836"/>
            <a:ext cx="1694522" cy="1860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9120"/>
            <a:ext cx="1219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Cervical Screening Top Tips!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anose="030F0702030302020204" pitchFamily="66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You can talk to your nurse or doctor about any worries.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You can ask for the first appointment of the day.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You can ask for a longer/double appointment.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You can ask about evening or weekend appointments.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You can take someone you trust with you (even if they are male).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If you feel comfortable, wear something loose fitting (a skirt/dress can be kept on during the appointment).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Remember that you are in control.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If you feel pain or are uncomfortable, you can ask for a smaller speculum to be used.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You can ask for an interpreter.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Ask questions and reward yourself.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84" y="0"/>
            <a:ext cx="2900148" cy="12887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F35FEF-2E7D-B34A-B855-CB2F245983D1}"/>
              </a:ext>
            </a:extLst>
          </p:cNvPr>
          <p:cNvSpPr txBox="1"/>
          <p:nvPr/>
        </p:nvSpPr>
        <p:spPr>
          <a:xfrm>
            <a:off x="9870228" y="959268"/>
            <a:ext cx="2223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Comic Sans MS" panose="030F0702030302020204" pitchFamily="66" charset="0"/>
              </a:rPr>
              <a:t>Tel: 0113 880 0153</a:t>
            </a:r>
          </a:p>
        </p:txBody>
      </p:sp>
    </p:spTree>
    <p:extLst>
      <p:ext uri="{BB962C8B-B14F-4D97-AF65-F5344CB8AC3E}">
        <p14:creationId xmlns:p14="http://schemas.microsoft.com/office/powerpoint/2010/main" val="38767073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7E09B72-7786-4763-A1FF-99C007F9DE4D}" vid="{EF025FBA-95E7-48D9-ACCB-250DCA471A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bd0d02-8da4-4ba8-8b37-aa7d9d47f854">
      <Terms xmlns="http://schemas.microsoft.com/office/infopath/2007/PartnerControls"/>
    </lcf76f155ced4ddcb4097134ff3c332f>
    <TaxCatchAll xmlns="0679994b-fd14-490f-b029-f344cf1aec3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488FC56AAB04D95600CB7E362FBF9" ma:contentTypeVersion="15" ma:contentTypeDescription="Create a new document." ma:contentTypeScope="" ma:versionID="53186fa191797577ef12432ff25ee1db">
  <xsd:schema xmlns:xsd="http://www.w3.org/2001/XMLSchema" xmlns:xs="http://www.w3.org/2001/XMLSchema" xmlns:p="http://schemas.microsoft.com/office/2006/metadata/properties" xmlns:ns2="0fbd0d02-8da4-4ba8-8b37-aa7d9d47f854" xmlns:ns3="0679994b-fd14-490f-b029-f344cf1aec31" targetNamespace="http://schemas.microsoft.com/office/2006/metadata/properties" ma:root="true" ma:fieldsID="f82555eb98784b3ac1d637ac64c6ab53" ns2:_="" ns3:_="">
    <xsd:import namespace="0fbd0d02-8da4-4ba8-8b37-aa7d9d47f854"/>
    <xsd:import namespace="0679994b-fd14-490f-b029-f344cf1ae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d0d02-8da4-4ba8-8b37-aa7d9d47f8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f1b9999-6933-47f6-ba9b-40d96320fb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9994b-fd14-490f-b029-f344cf1ae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ed5bfb7-722c-432d-9eab-3b6bb93c252c}" ma:internalName="TaxCatchAll" ma:showField="CatchAllData" ma:web="0679994b-fd14-490f-b029-f344cf1ae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2D948A-002C-43C5-8256-AA557BB818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D7CF4E-118B-4D67-8911-B8638E4E36EF}">
  <ds:schemaRefs>
    <ds:schemaRef ds:uri="http://purl.org/dc/terms/"/>
    <ds:schemaRef ds:uri="0fbd0d02-8da4-4ba8-8b37-aa7d9d47f85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679994b-fd14-490f-b029-f344cf1aec3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D4C99B-41B9-4607-830C-0C65653710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d0d02-8da4-4ba8-8b37-aa7d9d47f854"/>
    <ds:schemaRef ds:uri="0679994b-fd14-490f-b029-f344cf1ae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353</Words>
  <Application>Microsoft Office PowerPoint</Application>
  <PresentationFormat>Widescreen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Zobi Barok</dc:creator>
  <cp:lastModifiedBy>WILKINSON, Cat (CITY VIEW MEDICAL PRACTICE)</cp:lastModifiedBy>
  <cp:revision>79</cp:revision>
  <dcterms:created xsi:type="dcterms:W3CDTF">2022-05-18T10:20:48Z</dcterms:created>
  <dcterms:modified xsi:type="dcterms:W3CDTF">2022-09-22T14:08:24Z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0x0101004786571EC67EDE44985E6D0CC3B0BDA9</vt:lpwstr>
  </property>
  <property fmtid="{D5CDD505-2E9C-101B-9397-08002B2CF9AE}" pid="3" name="MediaServiceImageTags">
    <vt:lpwstr/>
  </property>
</Properties>
</file>