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9761-F599-47BB-ADF9-31AE751BF2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873125-2BE9-4313-A31E-B698606DBD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80EB1B-62F4-4C4B-BB70-BE0E3ADE3200}"/>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F83567FA-B70E-426A-94F2-A456FA170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4043B3-7BEA-4D26-ACAF-8C777070CC99}"/>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102718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AD4BC-6AD0-4FDE-A923-110CBC0C86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A9C477-B8F7-409F-87C8-924869B0C7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EF0620-0520-49DC-8312-633B934ED238}"/>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3138F609-140E-4F12-8BE4-52233582D1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B2B8AD-1BD3-46E6-AF59-FE4581F6A981}"/>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179452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2DDCDA-F12D-45FD-91A0-EEE0D50E78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111239-6C28-40FE-9BB1-0FAA5051A3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099AAF-A8E0-4DF2-A7D6-1FE9AF0CC824}"/>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4EE82B98-6BF1-4281-AA32-B88C1E89E0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A474F8-BE38-44C2-A8DE-3ACB8345DBDA}"/>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207605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0738-7EFF-4FC3-8827-BB1C629C96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55543C-522F-47C4-B355-D9ED9DFB6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DC3590-D31A-468D-B581-7D5564906750}"/>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BA142360-94FF-448B-8FE0-EFABC93C89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7CAE30-6B82-43DE-99F5-C89C7C1B76A5}"/>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57499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650D-01D1-4A1C-AB5A-657AB17C96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785E26-EE4B-4FA1-854C-9431F38D67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13E19C-B2C0-41CE-AD40-FB8FB61389E1}"/>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A864EC0F-3C69-43CD-97C0-BF660C2664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B350F3-15FB-4FC1-915D-0A0C0B6BFAD3}"/>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380498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C28-EEC0-47BF-9E80-F8CF0BD12E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B4EE0C-8F12-41E2-88A8-F836DF6F55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5564F1-57D7-4BAF-809E-D3C4C83800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2BE616-679D-40A3-B54B-0425016F240C}"/>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6" name="Footer Placeholder 5">
            <a:extLst>
              <a:ext uri="{FF2B5EF4-FFF2-40B4-BE49-F238E27FC236}">
                <a16:creationId xmlns:a16="http://schemas.microsoft.com/office/drawing/2014/main" id="{D82E8479-F1D4-4335-A2F5-8843EE15F3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971746-8400-4444-AB14-5380FBE17680}"/>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107463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95682-23B3-4E00-B715-88FBB89D89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DF4E4-E411-4F8E-B9E7-55291CC6C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FFBFE-A273-4055-BE0E-DBE36C5065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A593D6-8B0A-4F3D-8ED2-B9BE7A51D1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DC4716-8609-4C56-9E14-A1A148DA94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B486648-9DCC-4C53-91FE-D4F346A8D029}"/>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8" name="Footer Placeholder 7">
            <a:extLst>
              <a:ext uri="{FF2B5EF4-FFF2-40B4-BE49-F238E27FC236}">
                <a16:creationId xmlns:a16="http://schemas.microsoft.com/office/drawing/2014/main" id="{DA36AA7F-3007-4D16-ACD0-FEF12054FE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DCF3C7-3AD3-4219-92B6-C854C4DD849E}"/>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38256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69B0-B3C9-4B92-A5F6-F291E4C307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09A608-E726-4497-B4D2-243636FE0497}"/>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4" name="Footer Placeholder 3">
            <a:extLst>
              <a:ext uri="{FF2B5EF4-FFF2-40B4-BE49-F238E27FC236}">
                <a16:creationId xmlns:a16="http://schemas.microsoft.com/office/drawing/2014/main" id="{B6F3F62A-1C88-4B77-84FD-5653F6E4D0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877AB52-4B75-4CF4-BFDE-52635A25FDFE}"/>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3670373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3BC01-D137-4A3F-B9A2-A85AD7EAB59E}"/>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3" name="Footer Placeholder 2">
            <a:extLst>
              <a:ext uri="{FF2B5EF4-FFF2-40B4-BE49-F238E27FC236}">
                <a16:creationId xmlns:a16="http://schemas.microsoft.com/office/drawing/2014/main" id="{58A2C18E-401A-45C2-AB39-341AAB57495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A0836B2-B0A8-442D-8C4D-B6D8A270E267}"/>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3159781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80E7-F5A9-4CB5-A5C1-F812951927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16B0720-1B82-4AB0-BBA9-577D38691E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9BD219-A723-42E7-9472-50E1CEA698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9293FD-3CE8-4E9D-9702-7BD48D5B997D}"/>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6" name="Footer Placeholder 5">
            <a:extLst>
              <a:ext uri="{FF2B5EF4-FFF2-40B4-BE49-F238E27FC236}">
                <a16:creationId xmlns:a16="http://schemas.microsoft.com/office/drawing/2014/main" id="{B4DCFC3C-CA3D-426F-AF5A-3C9D01308B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150888-E2B1-4F95-A99A-BD25879FFA95}"/>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788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A2ABD-3761-4825-A889-1E5C5BC83E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8702B7-9B24-445C-A033-D346817CB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8113F-F898-4A1D-B17C-9790C19B5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1D1D08-7B4A-445F-838E-8F4CC46B4454}"/>
              </a:ext>
            </a:extLst>
          </p:cNvPr>
          <p:cNvSpPr>
            <a:spLocks noGrp="1"/>
          </p:cNvSpPr>
          <p:nvPr>
            <p:ph type="dt" sz="half" idx="10"/>
          </p:nvPr>
        </p:nvSpPr>
        <p:spPr/>
        <p:txBody>
          <a:bodyPr/>
          <a:lstStyle/>
          <a:p>
            <a:fld id="{DFD7B0B2-EB56-4D3B-9079-ACADC8B10165}" type="datetimeFigureOut">
              <a:rPr lang="en-GB" smtClean="0"/>
              <a:t>30/08/2022</a:t>
            </a:fld>
            <a:endParaRPr lang="en-GB"/>
          </a:p>
        </p:txBody>
      </p:sp>
      <p:sp>
        <p:nvSpPr>
          <p:cNvPr id="6" name="Footer Placeholder 5">
            <a:extLst>
              <a:ext uri="{FF2B5EF4-FFF2-40B4-BE49-F238E27FC236}">
                <a16:creationId xmlns:a16="http://schemas.microsoft.com/office/drawing/2014/main" id="{C65D4FBB-7A6A-49D3-9B2F-AD47485C12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A9CEBF-E1B2-4948-BD7A-9B0478A9DF16}"/>
              </a:ext>
            </a:extLst>
          </p:cNvPr>
          <p:cNvSpPr>
            <a:spLocks noGrp="1"/>
          </p:cNvSpPr>
          <p:nvPr>
            <p:ph type="sldNum" sz="quarter" idx="12"/>
          </p:nvPr>
        </p:nvSpPr>
        <p:spPr/>
        <p:txBody>
          <a:bodyPr/>
          <a:lstStyle/>
          <a:p>
            <a:fld id="{CAB60CC6-5233-49A8-93E9-10B7B5B0C62F}" type="slidenum">
              <a:rPr lang="en-GB" smtClean="0"/>
              <a:t>‹#›</a:t>
            </a:fld>
            <a:endParaRPr lang="en-GB"/>
          </a:p>
        </p:txBody>
      </p:sp>
    </p:spTree>
    <p:extLst>
      <p:ext uri="{BB962C8B-B14F-4D97-AF65-F5344CB8AC3E}">
        <p14:creationId xmlns:p14="http://schemas.microsoft.com/office/powerpoint/2010/main" val="74498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3772E-B242-42FF-AFAF-5DF2719C32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6B04A4-513F-4947-B290-9687EC917C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31E05B-93CE-4CD4-8D23-7B4F39380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7B0B2-EB56-4D3B-9079-ACADC8B10165}" type="datetimeFigureOut">
              <a:rPr lang="en-GB" smtClean="0"/>
              <a:t>30/08/2022</a:t>
            </a:fld>
            <a:endParaRPr lang="en-GB"/>
          </a:p>
        </p:txBody>
      </p:sp>
      <p:sp>
        <p:nvSpPr>
          <p:cNvPr id="5" name="Footer Placeholder 4">
            <a:extLst>
              <a:ext uri="{FF2B5EF4-FFF2-40B4-BE49-F238E27FC236}">
                <a16:creationId xmlns:a16="http://schemas.microsoft.com/office/drawing/2014/main" id="{9C6BA928-FF8B-431E-BC43-D8E334B46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4ED387-B19E-4DE7-AC65-1E7B0ECC19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60CC6-5233-49A8-93E9-10B7B5B0C62F}" type="slidenum">
              <a:rPr lang="en-GB" smtClean="0"/>
              <a:t>‹#›</a:t>
            </a:fld>
            <a:endParaRPr lang="en-GB"/>
          </a:p>
        </p:txBody>
      </p:sp>
    </p:spTree>
    <p:extLst>
      <p:ext uri="{BB962C8B-B14F-4D97-AF65-F5344CB8AC3E}">
        <p14:creationId xmlns:p14="http://schemas.microsoft.com/office/powerpoint/2010/main" val="1189429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overnment/publications/cervical-screening-accepting-samples-in-laboratories/guidance-for-acceptance-of-cervical-screening-samples-in-laboratories-and-pathways-roles-and-responsibilities" TargetMode="External"/><Relationship Id="rId2" Type="http://schemas.openxmlformats.org/officeDocument/2006/relationships/hyperlink" Target="mailto:ghnt.neycervicalscreeningcentre@nhs.net" TargetMode="External"/><Relationship Id="rId1" Type="http://schemas.openxmlformats.org/officeDocument/2006/relationships/slideLayout" Target="../slideLayouts/slideLayout1.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60A1D2-8D97-4D52-A4E2-EEC8ECA050CC}"/>
              </a:ext>
            </a:extLst>
          </p:cNvPr>
          <p:cNvSpPr txBox="1"/>
          <p:nvPr/>
        </p:nvSpPr>
        <p:spPr>
          <a:xfrm>
            <a:off x="10900954" y="49410"/>
            <a:ext cx="1140823" cy="769441"/>
          </a:xfrm>
          <a:prstGeom prst="rect">
            <a:avLst/>
          </a:prstGeom>
          <a:solidFill>
            <a:schemeClr val="accent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7996924-4327-4D99-B9C9-035A7713EC72}"/>
              </a:ext>
            </a:extLst>
          </p:cNvPr>
          <p:cNvSpPr txBox="1"/>
          <p:nvPr/>
        </p:nvSpPr>
        <p:spPr>
          <a:xfrm>
            <a:off x="60958" y="75031"/>
            <a:ext cx="109989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Cervical Cytology – things you might not know you didn’t know!</a:t>
            </a:r>
          </a:p>
        </p:txBody>
      </p:sp>
      <p:graphicFrame>
        <p:nvGraphicFramePr>
          <p:cNvPr id="5" name="Table 5">
            <a:extLst>
              <a:ext uri="{FF2B5EF4-FFF2-40B4-BE49-F238E27FC236}">
                <a16:creationId xmlns:a16="http://schemas.microsoft.com/office/drawing/2014/main" id="{E93297DA-A908-4885-A417-99FC74F20A38}"/>
              </a:ext>
            </a:extLst>
          </p:cNvPr>
          <p:cNvGraphicFramePr>
            <a:graphicFrameLocks noGrp="1"/>
          </p:cNvGraphicFramePr>
          <p:nvPr/>
        </p:nvGraphicFramePr>
        <p:xfrm>
          <a:off x="102324" y="890670"/>
          <a:ext cx="11976464" cy="5809946"/>
        </p:xfrm>
        <a:graphic>
          <a:graphicData uri="http://schemas.openxmlformats.org/drawingml/2006/table">
            <a:tbl>
              <a:tblPr firstRow="1" bandRow="1">
                <a:tableStyleId>{5C22544A-7EE6-4342-B048-85BDC9FD1C3A}</a:tableStyleId>
              </a:tblPr>
              <a:tblGrid>
                <a:gridCol w="297065">
                  <a:extLst>
                    <a:ext uri="{9D8B030D-6E8A-4147-A177-3AD203B41FA5}">
                      <a16:colId xmlns:a16="http://schemas.microsoft.com/office/drawing/2014/main" val="2226159138"/>
                    </a:ext>
                  </a:extLst>
                </a:gridCol>
                <a:gridCol w="2685209">
                  <a:extLst>
                    <a:ext uri="{9D8B030D-6E8A-4147-A177-3AD203B41FA5}">
                      <a16:colId xmlns:a16="http://schemas.microsoft.com/office/drawing/2014/main" val="2295891601"/>
                    </a:ext>
                  </a:extLst>
                </a:gridCol>
                <a:gridCol w="3336228">
                  <a:extLst>
                    <a:ext uri="{9D8B030D-6E8A-4147-A177-3AD203B41FA5}">
                      <a16:colId xmlns:a16="http://schemas.microsoft.com/office/drawing/2014/main" val="1801917556"/>
                    </a:ext>
                  </a:extLst>
                </a:gridCol>
                <a:gridCol w="2828981">
                  <a:extLst>
                    <a:ext uri="{9D8B030D-6E8A-4147-A177-3AD203B41FA5}">
                      <a16:colId xmlns:a16="http://schemas.microsoft.com/office/drawing/2014/main" val="846248736"/>
                    </a:ext>
                  </a:extLst>
                </a:gridCol>
                <a:gridCol w="2828981">
                  <a:extLst>
                    <a:ext uri="{9D8B030D-6E8A-4147-A177-3AD203B41FA5}">
                      <a16:colId xmlns:a16="http://schemas.microsoft.com/office/drawing/2014/main" val="3663452049"/>
                    </a:ext>
                  </a:extLst>
                </a:gridCol>
              </a:tblGrid>
              <a:tr h="252744">
                <a:tc>
                  <a:txBody>
                    <a:bodyPr/>
                    <a:lstStyle/>
                    <a:p>
                      <a:endParaRPr lang="en-GB" sz="900">
                        <a:latin typeface="Arial" panose="020B0604020202020204" pitchFamily="34" charset="0"/>
                        <a:cs typeface="Arial" panose="020B0604020202020204" pitchFamily="34" charset="0"/>
                      </a:endParaRPr>
                    </a:p>
                  </a:txBody>
                  <a:tcPr anchor="ctr">
                    <a:solidFill>
                      <a:schemeClr val="tx2">
                        <a:lumMod val="75000"/>
                      </a:schemeClr>
                    </a:solidFill>
                  </a:tcPr>
                </a:tc>
                <a:tc>
                  <a:txBody>
                    <a:bodyPr/>
                    <a:lstStyle/>
                    <a:p>
                      <a:r>
                        <a:rPr lang="en-GB" sz="900" dirty="0">
                          <a:latin typeface="Arial" panose="020B0604020202020204" pitchFamily="34" charset="0"/>
                          <a:cs typeface="Arial" panose="020B0604020202020204" pitchFamily="34" charset="0"/>
                        </a:rPr>
                        <a:t>What’s the issue?</a:t>
                      </a:r>
                    </a:p>
                  </a:txBody>
                  <a:tcPr anchor="ctr">
                    <a:solidFill>
                      <a:schemeClr val="tx2">
                        <a:lumMod val="75000"/>
                      </a:schemeClr>
                    </a:solidFill>
                  </a:tcPr>
                </a:tc>
                <a:tc>
                  <a:txBody>
                    <a:bodyPr/>
                    <a:lstStyle/>
                    <a:p>
                      <a:r>
                        <a:rPr lang="en-GB" sz="900" dirty="0">
                          <a:latin typeface="Arial" panose="020B0604020202020204" pitchFamily="34" charset="0"/>
                          <a:cs typeface="Arial" panose="020B0604020202020204" pitchFamily="34" charset="0"/>
                        </a:rPr>
                        <a:t>This matters because..?</a:t>
                      </a:r>
                    </a:p>
                  </a:txBody>
                  <a:tcPr anchor="ctr">
                    <a:solidFill>
                      <a:schemeClr val="tx2">
                        <a:lumMod val="75000"/>
                      </a:schemeClr>
                    </a:solidFill>
                  </a:tcPr>
                </a:tc>
                <a:tc>
                  <a:txBody>
                    <a:bodyPr/>
                    <a:lstStyle/>
                    <a:p>
                      <a:r>
                        <a:rPr lang="en-GB" sz="900" dirty="0">
                          <a:latin typeface="Arial" panose="020B0604020202020204" pitchFamily="34" charset="0"/>
                          <a:cs typeface="Arial" panose="020B0604020202020204" pitchFamily="34" charset="0"/>
                        </a:rPr>
                        <a:t>So what can I do about it?</a:t>
                      </a:r>
                    </a:p>
                  </a:txBody>
                  <a:tcPr anchor="ctr">
                    <a:solidFill>
                      <a:schemeClr val="tx2">
                        <a:lumMod val="75000"/>
                      </a:schemeClr>
                    </a:solidFill>
                  </a:tcPr>
                </a:tc>
                <a:tc>
                  <a:txBody>
                    <a:bodyPr/>
                    <a:lstStyle/>
                    <a:p>
                      <a:r>
                        <a:rPr lang="en-GB" sz="900" dirty="0">
                          <a:latin typeface="Arial" panose="020B0604020202020204" pitchFamily="34" charset="0"/>
                          <a:cs typeface="Arial" panose="020B0604020202020204" pitchFamily="34" charset="0"/>
                        </a:rPr>
                        <a:t>I can improve service even more if…</a:t>
                      </a:r>
                    </a:p>
                  </a:txBody>
                  <a:tcPr anchor="ctr">
                    <a:solidFill>
                      <a:schemeClr val="tx2">
                        <a:lumMod val="75000"/>
                      </a:schemeClr>
                    </a:solidFill>
                  </a:tcPr>
                </a:tc>
                <a:extLst>
                  <a:ext uri="{0D108BD9-81ED-4DB2-BD59-A6C34878D82A}">
                    <a16:rowId xmlns:a16="http://schemas.microsoft.com/office/drawing/2014/main" val="3060761401"/>
                  </a:ext>
                </a:extLst>
              </a:tr>
              <a:tr h="1807814">
                <a:tc>
                  <a:txBody>
                    <a:bodyPr/>
                    <a:lstStyle/>
                    <a:p>
                      <a:r>
                        <a:rPr lang="en-GB" sz="900" dirty="0">
                          <a:latin typeface="Arial" panose="020B0604020202020204" pitchFamily="34" charset="0"/>
                          <a:cs typeface="Arial" panose="020B0604020202020204" pitchFamily="34" charset="0"/>
                        </a:rPr>
                        <a:t>1</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Your CSTD code is unique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For audit and governance purposes your code needs to be applied to all samples you collect.</a:t>
                      </a:r>
                    </a:p>
                    <a:p>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You can link your CSTD code to multiple work-places – so all the sites you will take samples from while working in EAH. </a:t>
                      </a:r>
                    </a:p>
                  </a:txBody>
                  <a:tcPr anchor="ctr">
                    <a:solidFill>
                      <a:schemeClr val="bg1">
                        <a:lumMod val="95000"/>
                      </a:schemeClr>
                    </a:solidFill>
                  </a:tcPr>
                </a:tc>
                <a:tc>
                  <a:txBody>
                    <a:bodyPr/>
                    <a:lstStyle/>
                    <a:p>
                      <a:r>
                        <a:rPr lang="en-GB" sz="900" dirty="0">
                          <a:latin typeface="Arial" panose="020B0604020202020204" pitchFamily="34" charset="0"/>
                          <a:cs typeface="Arial" panose="020B0604020202020204" pitchFamily="34" charset="0"/>
                        </a:rPr>
                        <a:t>You may collect samples from patients who are registered at different practices across the city (e.g. if you deliver a clinic across a PCN, or while working in the EAH etc…). All sites you work from need to be added to your profile (i.e. linked to your CSTD code).</a:t>
                      </a:r>
                    </a:p>
                    <a:p>
                      <a:endParaRPr lang="en-GB" sz="900" dirty="0">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You can look up (audit) all your samples in one place (total and site specific) providing the site where the sample is collected is linked to your profile.</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u="sng" dirty="0">
                          <a:solidFill>
                            <a:srgbClr val="C00000"/>
                          </a:solidFill>
                          <a:latin typeface="Arial" panose="020B0604020202020204" pitchFamily="34" charset="0"/>
                          <a:cs typeface="Arial" panose="020B0604020202020204" pitchFamily="34" charset="0"/>
                        </a:rPr>
                        <a:t>Important action for all: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solidFill>
                            <a:srgbClr val="C00000"/>
                          </a:solidFill>
                          <a:latin typeface="Arial" panose="020B0604020202020204" pitchFamily="34" charset="0"/>
                          <a:cs typeface="Arial" panose="020B0604020202020204" pitchFamily="34" charset="0"/>
                        </a:rPr>
                        <a:t>EAH team will provide you with a list of all practices in Leeds – tick them all and return the list for further processing now if not already done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If you provide cytology clinics for a PCN (</a:t>
                      </a:r>
                      <a:r>
                        <a:rPr lang="en-GB" sz="900" dirty="0" err="1">
                          <a:latin typeface="Arial" panose="020B0604020202020204" pitchFamily="34" charset="0"/>
                          <a:cs typeface="Arial" panose="020B0604020202020204" pitchFamily="34" charset="0"/>
                        </a:rPr>
                        <a:t>ie</a:t>
                      </a:r>
                      <a:r>
                        <a:rPr lang="en-GB" sz="900" dirty="0">
                          <a:latin typeface="Arial" panose="020B0604020202020204" pitchFamily="34" charset="0"/>
                          <a:cs typeface="Arial" panose="020B0604020202020204" pitchFamily="34" charset="0"/>
                        </a:rPr>
                        <a:t> it isn’t related to the EAH offer) speak to the PCN Manager.</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Your code has </a:t>
                      </a:r>
                      <a:r>
                        <a:rPr lang="en-GB" sz="900" b="1" dirty="0">
                          <a:latin typeface="Arial" panose="020B0604020202020204" pitchFamily="34" charset="0"/>
                          <a:cs typeface="Arial" panose="020B0604020202020204" pitchFamily="34" charset="0"/>
                        </a:rPr>
                        <a:t>one letter </a:t>
                      </a:r>
                      <a:r>
                        <a:rPr lang="en-GB" sz="900" dirty="0">
                          <a:latin typeface="Arial" panose="020B0604020202020204" pitchFamily="34" charset="0"/>
                          <a:cs typeface="Arial" panose="020B0604020202020204" pitchFamily="34" charset="0"/>
                        </a:rPr>
                        <a:t>followed by numbers. A common error is people replace zeros with O (letter)</a:t>
                      </a:r>
                    </a:p>
                    <a:p>
                      <a:r>
                        <a:rPr lang="en-GB" sz="900" dirty="0">
                          <a:latin typeface="Arial" panose="020B0604020202020204" pitchFamily="34" charset="0"/>
                          <a:cs typeface="Arial" panose="020B0604020202020204" pitchFamily="34" charset="0"/>
                        </a:rPr>
                        <a:t>Instead of 0 (number) </a:t>
                      </a:r>
                    </a:p>
                    <a:p>
                      <a:r>
                        <a:rPr lang="en-GB" sz="900" dirty="0">
                          <a:latin typeface="Arial" panose="020B0604020202020204" pitchFamily="34" charset="0"/>
                          <a:cs typeface="Arial" panose="020B0604020202020204" pitchFamily="34" charset="0"/>
                        </a:rPr>
                        <a:t>Your code is invalidated if you use two letters, instead of a letter and a number. This means:</a:t>
                      </a:r>
                    </a:p>
                    <a:p>
                      <a:endParaRPr lang="en-GB" sz="400" dirty="0">
                        <a:latin typeface="Arial" panose="020B0604020202020204" pitchFamily="34" charset="0"/>
                        <a:cs typeface="Arial" panose="020B0604020202020204" pitchFamily="34" charset="0"/>
                      </a:endParaRPr>
                    </a:p>
                    <a:p>
                      <a:pPr marL="228600" indent="-228600">
                        <a:buFont typeface="+mj-lt"/>
                        <a:buAutoNum type="alphaLcPeriod"/>
                      </a:pPr>
                      <a:r>
                        <a:rPr lang="en-GB" sz="900" dirty="0">
                          <a:latin typeface="Arial" panose="020B0604020202020204" pitchFamily="34" charset="0"/>
                          <a:cs typeface="Arial" panose="020B0604020202020204" pitchFamily="34" charset="0"/>
                        </a:rPr>
                        <a:t>The sample may be rejected (see 4)</a:t>
                      </a:r>
                    </a:p>
                    <a:p>
                      <a:pPr marL="228600" indent="-228600">
                        <a:buFont typeface="+mj-lt"/>
                        <a:buAutoNum type="alphaLcPeriod"/>
                      </a:pPr>
                      <a:r>
                        <a:rPr lang="en-GB" sz="900" b="1" dirty="0">
                          <a:solidFill>
                            <a:schemeClr val="accent1"/>
                          </a:solidFill>
                          <a:latin typeface="Arial" panose="020B0604020202020204" pitchFamily="34" charset="0"/>
                          <a:cs typeface="Arial" panose="020B0604020202020204" pitchFamily="34" charset="0"/>
                        </a:rPr>
                        <a:t>The patient may be put on the wrong management pathway</a:t>
                      </a:r>
                    </a:p>
                    <a:p>
                      <a:pPr marL="228600" indent="-228600">
                        <a:buFont typeface="+mj-lt"/>
                        <a:buAutoNum type="alphaLcPeriod"/>
                      </a:pPr>
                      <a:r>
                        <a:rPr lang="en-GB" sz="900" b="1" dirty="0">
                          <a:solidFill>
                            <a:schemeClr val="accent1"/>
                          </a:solidFill>
                          <a:latin typeface="Arial" panose="020B0604020202020204" pitchFamily="34" charset="0"/>
                          <a:cs typeface="Arial" panose="020B0604020202020204" pitchFamily="34" charset="0"/>
                        </a:rPr>
                        <a:t>The sample may be attributed to another sample taker</a:t>
                      </a:r>
                    </a:p>
                    <a:p>
                      <a:pPr marL="228600" indent="-228600">
                        <a:buFont typeface="+mj-lt"/>
                        <a:buAutoNum type="alphaLcPeriod"/>
                      </a:pPr>
                      <a:r>
                        <a:rPr lang="en-GB" sz="900" dirty="0">
                          <a:latin typeface="Arial" panose="020B0604020202020204" pitchFamily="34" charset="0"/>
                          <a:cs typeface="Arial" panose="020B0604020202020204" pitchFamily="34" charset="0"/>
                        </a:rPr>
                        <a:t>You can not audit your samples on ICE.</a:t>
                      </a:r>
                    </a:p>
                  </a:txBody>
                  <a:tcPr anchor="ctr">
                    <a:solidFill>
                      <a:schemeClr val="bg1">
                        <a:lumMod val="95000"/>
                      </a:schemeClr>
                    </a:solidFill>
                  </a:tcPr>
                </a:tc>
                <a:extLst>
                  <a:ext uri="{0D108BD9-81ED-4DB2-BD59-A6C34878D82A}">
                    <a16:rowId xmlns:a16="http://schemas.microsoft.com/office/drawing/2014/main" val="666734004"/>
                  </a:ext>
                </a:extLst>
              </a:tr>
              <a:tr h="1895579">
                <a:tc>
                  <a:txBody>
                    <a:bodyPr/>
                    <a:lstStyle/>
                    <a:p>
                      <a:r>
                        <a:rPr lang="en-GB" sz="900" dirty="0">
                          <a:latin typeface="Arial" panose="020B0604020202020204" pitchFamily="34" charset="0"/>
                          <a:cs typeface="Arial" panose="020B0604020202020204" pitchFamily="34" charset="0"/>
                        </a:rPr>
                        <a:t>2</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You can only select from ICE if the site you are collecting the sample from is identified on your allocation list. </a:t>
                      </a: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Requesting a sample on ICE has 3 benefits:</a:t>
                      </a:r>
                    </a:p>
                    <a:p>
                      <a:pPr marL="285750" indent="-285750">
                        <a:buFont typeface="+mj-lt"/>
                        <a:buAutoNum type="romanLcPeriod"/>
                      </a:pPr>
                      <a:r>
                        <a:rPr lang="en-GB" sz="900" dirty="0">
                          <a:latin typeface="Arial" panose="020B0604020202020204" pitchFamily="34" charset="0"/>
                          <a:cs typeface="Arial" panose="020B0604020202020204" pitchFamily="34" charset="0"/>
                        </a:rPr>
                        <a:t>Improved data quality</a:t>
                      </a:r>
                    </a:p>
                    <a:p>
                      <a:pPr marL="285750" indent="-285750">
                        <a:buFont typeface="+mj-lt"/>
                        <a:buAutoNum type="romanLcPeriod"/>
                      </a:pPr>
                      <a:r>
                        <a:rPr lang="en-GB" sz="900" dirty="0">
                          <a:latin typeface="Arial" panose="020B0604020202020204" pitchFamily="34" charset="0"/>
                          <a:cs typeface="Arial" panose="020B0604020202020204" pitchFamily="34" charset="0"/>
                        </a:rPr>
                        <a:t>The lab is alerted a sample is on its way (safety-net)</a:t>
                      </a:r>
                    </a:p>
                    <a:p>
                      <a:pPr marL="285750" indent="-285750">
                        <a:buFont typeface="+mj-lt"/>
                        <a:buAutoNum type="romanLcPeriod"/>
                      </a:pPr>
                      <a:r>
                        <a:rPr lang="en-GB" sz="900" dirty="0">
                          <a:latin typeface="Arial" panose="020B0604020202020204" pitchFamily="34" charset="0"/>
                          <a:cs typeface="Arial" panose="020B0604020202020204" pitchFamily="34" charset="0"/>
                        </a:rPr>
                        <a:t>You can look up (audit) all your samples in one place  (total and site specific)</a:t>
                      </a:r>
                    </a:p>
                  </a:txBody>
                  <a:tcPr anchor="ctr">
                    <a:solidFill>
                      <a:srgbClr val="D8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If your CSTD code is not linked to all the sites you work from you will have to manually request the sample (time management challenge for you and  legibility challenge for lab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The lab will not be immediately alerted of the sample request but it will be tracked </a:t>
                      </a:r>
                      <a:r>
                        <a:rPr lang="en-GB" sz="900" b="1" dirty="0">
                          <a:solidFill>
                            <a:schemeClr val="accent1"/>
                          </a:solidFill>
                          <a:latin typeface="Arial" panose="020B0604020202020204" pitchFamily="34" charset="0"/>
                          <a:cs typeface="Arial" panose="020B0604020202020204" pitchFamily="34" charset="0"/>
                        </a:rPr>
                        <a:t>if </a:t>
                      </a:r>
                      <a:r>
                        <a:rPr lang="en-GB" sz="900" dirty="0">
                          <a:latin typeface="Arial" panose="020B0604020202020204" pitchFamily="34" charset="0"/>
                          <a:cs typeface="Arial" panose="020B0604020202020204" pitchFamily="34" charset="0"/>
                        </a:rPr>
                        <a:t>the courier collects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There is no safety-net if the sample is lost before the courier applies the tracking process</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Complete the form issued by EAH Team – it will connect you to all sites in Leeds (see above).</a:t>
                      </a:r>
                    </a:p>
                    <a:p>
                      <a:endParaRPr lang="en-GB" sz="900" dirty="0">
                        <a:latin typeface="Arial" panose="020B0604020202020204" pitchFamily="34" charset="0"/>
                        <a:cs typeface="Arial" panose="020B0604020202020204" pitchFamily="34" charset="0"/>
                      </a:endParaRPr>
                    </a:p>
                    <a:p>
                      <a:r>
                        <a:rPr lang="en-GB" sz="900" b="1" dirty="0">
                          <a:solidFill>
                            <a:schemeClr val="accent1"/>
                          </a:solidFill>
                          <a:latin typeface="Arial" panose="020B0604020202020204" pitchFamily="34" charset="0"/>
                          <a:cs typeface="Arial" panose="020B0604020202020204" pitchFamily="34" charset="0"/>
                        </a:rPr>
                        <a:t>Ensure you are up to date with all stat and mandatory training. </a:t>
                      </a:r>
                    </a:p>
                    <a:p>
                      <a:r>
                        <a:rPr lang="en-GB" sz="900" b="1" dirty="0">
                          <a:solidFill>
                            <a:schemeClr val="accent1"/>
                          </a:solidFill>
                          <a:latin typeface="Arial" panose="020B0604020202020204" pitchFamily="34" charset="0"/>
                          <a:cs typeface="Arial" panose="020B0604020202020204" pitchFamily="34" charset="0"/>
                        </a:rPr>
                        <a:t>EAH Team can only activate additional site access if you are IG compliant and your records confirm your cytology update is ‘in date’</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You </a:t>
                      </a:r>
                      <a:r>
                        <a:rPr lang="en-GB" sz="900" b="1" dirty="0">
                          <a:solidFill>
                            <a:schemeClr val="accent1"/>
                          </a:solidFill>
                          <a:latin typeface="Arial" panose="020B0604020202020204" pitchFamily="34" charset="0"/>
                          <a:cs typeface="Arial" panose="020B0604020202020204" pitchFamily="34" charset="0"/>
                        </a:rPr>
                        <a:t>must</a:t>
                      </a:r>
                      <a:r>
                        <a:rPr lang="en-GB" sz="900" dirty="0">
                          <a:latin typeface="Arial" panose="020B0604020202020204" pitchFamily="34" charset="0"/>
                          <a:cs typeface="Arial" panose="020B0604020202020204" pitchFamily="34" charset="0"/>
                        </a:rPr>
                        <a:t> keep an audit trail for manually completed sample requests. </a:t>
                      </a:r>
                    </a:p>
                    <a:p>
                      <a:endParaRPr lang="en-GB" sz="9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Once the lab has received the sample it will appear in your audit.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You can </a:t>
                      </a:r>
                      <a:r>
                        <a:rPr lang="en-GB" sz="900" b="1" dirty="0">
                          <a:latin typeface="Arial" panose="020B0604020202020204" pitchFamily="34" charset="0"/>
                          <a:cs typeface="Arial" panose="020B0604020202020204" pitchFamily="34" charset="0"/>
                        </a:rPr>
                        <a:t>confirm it has arrived </a:t>
                      </a:r>
                      <a:r>
                        <a:rPr lang="en-GB" sz="900" dirty="0">
                          <a:latin typeface="Arial" panose="020B0604020202020204" pitchFamily="34" charset="0"/>
                          <a:cs typeface="Arial" panose="020B0604020202020204" pitchFamily="34" charset="0"/>
                        </a:rPr>
                        <a:t>at the lab (</a:t>
                      </a:r>
                      <a:r>
                        <a:rPr lang="en-GB" sz="900" dirty="0" err="1">
                          <a:latin typeface="Arial" panose="020B0604020202020204" pitchFamily="34" charset="0"/>
                          <a:cs typeface="Arial" panose="020B0604020202020204" pitchFamily="34" charset="0"/>
                        </a:rPr>
                        <a:t>est</a:t>
                      </a:r>
                      <a:r>
                        <a:rPr lang="en-GB" sz="900" dirty="0">
                          <a:latin typeface="Arial" panose="020B0604020202020204" pitchFamily="34" charset="0"/>
                          <a:cs typeface="Arial" panose="020B0604020202020204" pitchFamily="34" charset="0"/>
                        </a:rPr>
                        <a:t> 72h); alert the lab ASAP if you think a sample is missing. </a:t>
                      </a:r>
                    </a:p>
                    <a:p>
                      <a:r>
                        <a:rPr lang="en-GB" sz="600" dirty="0">
                          <a:latin typeface="Arial" panose="020B0604020202020204" pitchFamily="34" charset="0"/>
                          <a:cs typeface="Arial" panose="020B0604020202020204" pitchFamily="34" charset="0"/>
                        </a:rPr>
                        <a:t>(Samples are stable for 6 weeks at room temperature; all samples are processed in order of date taken).</a:t>
                      </a:r>
                      <a:endParaRPr lang="en-GB" sz="800" dirty="0">
                        <a:latin typeface="Arial" panose="020B0604020202020204" pitchFamily="34" charset="0"/>
                        <a:cs typeface="Arial" panose="020B0604020202020204" pitchFamily="34" charset="0"/>
                      </a:endParaRPr>
                    </a:p>
                    <a:p>
                      <a:endParaRPr lang="en-GB" sz="900" dirty="0">
                        <a:latin typeface="Arial" panose="020B0604020202020204" pitchFamily="34" charset="0"/>
                        <a:cs typeface="Arial" panose="020B0604020202020204" pitchFamily="34" charset="0"/>
                      </a:endParaRPr>
                    </a:p>
                    <a:p>
                      <a:r>
                        <a:rPr lang="en-GB" sz="900" dirty="0">
                          <a:latin typeface="Arial" panose="020B0604020202020204" pitchFamily="34" charset="0"/>
                          <a:cs typeface="Arial" panose="020B0604020202020204" pitchFamily="34" charset="0"/>
                        </a:rPr>
                        <a:t>The </a:t>
                      </a:r>
                      <a:r>
                        <a:rPr lang="en-GB" sz="900" b="1" dirty="0">
                          <a:latin typeface="Arial" panose="020B0604020202020204" pitchFamily="34" charset="0"/>
                          <a:cs typeface="Arial" panose="020B0604020202020204" pitchFamily="34" charset="0"/>
                        </a:rPr>
                        <a:t>result</a:t>
                      </a:r>
                      <a:r>
                        <a:rPr lang="en-GB" sz="900" dirty="0">
                          <a:latin typeface="Arial" panose="020B0604020202020204" pitchFamily="34" charset="0"/>
                          <a:cs typeface="Arial" panose="020B0604020202020204" pitchFamily="34" charset="0"/>
                        </a:rPr>
                        <a:t> will be available in about one week </a:t>
                      </a:r>
                    </a:p>
                  </a:txBody>
                  <a:tcPr anchor="ctr">
                    <a:solidFill>
                      <a:srgbClr val="D8D6D6"/>
                    </a:solidFill>
                  </a:tcPr>
                </a:tc>
                <a:extLst>
                  <a:ext uri="{0D108BD9-81ED-4DB2-BD59-A6C34878D82A}">
                    <a16:rowId xmlns:a16="http://schemas.microsoft.com/office/drawing/2014/main" val="860945341"/>
                  </a:ext>
                </a:extLst>
              </a:tr>
              <a:tr h="568674">
                <a:tc>
                  <a:txBody>
                    <a:bodyPr/>
                    <a:lstStyle/>
                    <a:p>
                      <a:r>
                        <a:rPr lang="en-GB" sz="900" dirty="0">
                          <a:latin typeface="Arial" panose="020B0604020202020204" pitchFamily="34" charset="0"/>
                          <a:cs typeface="Arial" panose="020B0604020202020204" pitchFamily="34" charset="0"/>
                        </a:rPr>
                        <a:t>3</a:t>
                      </a:r>
                    </a:p>
                  </a:txBody>
                  <a:tcPr anchor="ctr">
                    <a:solidFill>
                      <a:schemeClr val="bg1">
                        <a:lumMod val="95000"/>
                      </a:schemeClr>
                    </a:solidFill>
                  </a:tcPr>
                </a:tc>
                <a:tc>
                  <a:txBody>
                    <a:bodyPr/>
                    <a:lstStyle/>
                    <a:p>
                      <a:r>
                        <a:rPr lang="en-GB" sz="900" dirty="0">
                          <a:latin typeface="Arial" panose="020B0604020202020204" pitchFamily="34" charset="0"/>
                          <a:cs typeface="Arial" panose="020B0604020202020204" pitchFamily="34" charset="0"/>
                        </a:rPr>
                        <a:t>ICE is as fallible to connectivity challenges as all other clinical systems</a:t>
                      </a:r>
                    </a:p>
                  </a:txBody>
                  <a:tcPr anchor="ctr">
                    <a:solidFill>
                      <a:schemeClr val="bg1">
                        <a:lumMod val="95000"/>
                      </a:schemeClr>
                    </a:solidFill>
                  </a:tcPr>
                </a:tc>
                <a:tc>
                  <a:txBody>
                    <a:bodyPr/>
                    <a:lstStyle/>
                    <a:p>
                      <a:r>
                        <a:rPr lang="en-GB" sz="900" dirty="0">
                          <a:latin typeface="Arial" panose="020B0604020202020204" pitchFamily="34" charset="0"/>
                          <a:cs typeface="Arial" panose="020B0604020202020204" pitchFamily="34" charset="0"/>
                        </a:rPr>
                        <a:t>If the system is off-line a manual process is required</a:t>
                      </a:r>
                    </a:p>
                    <a:p>
                      <a:r>
                        <a:rPr lang="en-GB" sz="900" dirty="0">
                          <a:latin typeface="Arial" panose="020B0604020202020204" pitchFamily="34" charset="0"/>
                          <a:cs typeface="Arial" panose="020B0604020202020204" pitchFamily="34" charset="0"/>
                        </a:rPr>
                        <a:t>(see issues in (2) above)</a:t>
                      </a:r>
                    </a:p>
                  </a:txBody>
                  <a:tcPr anchor="ctr">
                    <a:solidFill>
                      <a:schemeClr val="bg1">
                        <a:lumMod val="95000"/>
                      </a:schemeClr>
                    </a:solidFill>
                  </a:tcPr>
                </a:tc>
                <a:tc>
                  <a:txBody>
                    <a:bodyPr/>
                    <a:lstStyle/>
                    <a:p>
                      <a:r>
                        <a:rPr lang="en-GB" sz="900" dirty="0">
                          <a:latin typeface="Arial" panose="020B0604020202020204" pitchFamily="34" charset="0"/>
                          <a:cs typeface="Arial" panose="020B0604020202020204" pitchFamily="34" charset="0"/>
                        </a:rPr>
                        <a:t>Use the electronic HMR101 form on Open Exeter or fill in a blank version of the from; send forms inside the sample bag.</a:t>
                      </a:r>
                    </a:p>
                  </a:txBody>
                  <a:tcPr anchor="ctr">
                    <a:solidFill>
                      <a:schemeClr val="bg1">
                        <a:lumMod val="95000"/>
                      </a:schemeClr>
                    </a:solidFill>
                  </a:tcPr>
                </a:tc>
                <a:tc>
                  <a:txBody>
                    <a:bodyPr/>
                    <a:lstStyle/>
                    <a:p>
                      <a:r>
                        <a:rPr lang="en-GB" sz="900" dirty="0">
                          <a:latin typeface="Arial" panose="020B0604020202020204" pitchFamily="34" charset="0"/>
                          <a:cs typeface="Arial" panose="020B0604020202020204" pitchFamily="34" charset="0"/>
                        </a:rPr>
                        <a:t>Do not use old types of forms as they do not collect all data required. Print off a blank HMR101 if necessary and manually fill it in</a:t>
                      </a:r>
                    </a:p>
                  </a:txBody>
                  <a:tcPr anchor="ctr">
                    <a:solidFill>
                      <a:schemeClr val="bg1">
                        <a:lumMod val="95000"/>
                      </a:schemeClr>
                    </a:solidFill>
                  </a:tcPr>
                </a:tc>
                <a:extLst>
                  <a:ext uri="{0D108BD9-81ED-4DB2-BD59-A6C34878D82A}">
                    <a16:rowId xmlns:a16="http://schemas.microsoft.com/office/drawing/2014/main" val="3915791555"/>
                  </a:ext>
                </a:extLst>
              </a:tr>
              <a:tr h="884604">
                <a:tc>
                  <a:txBody>
                    <a:bodyPr/>
                    <a:lstStyle/>
                    <a:p>
                      <a:r>
                        <a:rPr lang="en-GB" sz="900" dirty="0">
                          <a:latin typeface="Arial" panose="020B0604020202020204" pitchFamily="34" charset="0"/>
                          <a:cs typeface="Arial" panose="020B0604020202020204" pitchFamily="34" charset="0"/>
                        </a:rPr>
                        <a:t>4</a:t>
                      </a:r>
                    </a:p>
                  </a:txBody>
                  <a:tcPr anchor="ctr">
                    <a:solidFill>
                      <a:srgbClr val="D8D6D6"/>
                    </a:solidFill>
                  </a:tcPr>
                </a:tc>
                <a:tc>
                  <a:txBody>
                    <a:bodyPr/>
                    <a:lstStyle/>
                    <a:p>
                      <a:r>
                        <a:rPr lang="en-GB" sz="900" b="1" dirty="0">
                          <a:solidFill>
                            <a:schemeClr val="accent1"/>
                          </a:solidFill>
                          <a:latin typeface="Arial" panose="020B0604020202020204" pitchFamily="34" charset="0"/>
                          <a:cs typeface="Arial" panose="020B0604020202020204" pitchFamily="34" charset="0"/>
                        </a:rPr>
                        <a:t>The lab has zero tolerance for rejected samples </a:t>
                      </a:r>
                      <a:r>
                        <a:rPr lang="en-GB" sz="900" dirty="0">
                          <a:latin typeface="Arial" panose="020B0604020202020204" pitchFamily="34" charset="0"/>
                          <a:cs typeface="Arial" panose="020B0604020202020204" pitchFamily="34" charset="0"/>
                        </a:rPr>
                        <a:t>that do not meet their criterion (see link at top of page and information included in the newsletter; click the icon in the top right-hand corner)</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Sometimes people fill the form in before the patient arrives. If the sample is not taken for any reason the lab will automatically code it as ‘rejected’</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Only complete the request on ICE when the consultation outcomes confirm sampling will proceed.</a:t>
                      </a:r>
                    </a:p>
                  </a:txBody>
                  <a:tcPr anchor="ctr">
                    <a:solidFill>
                      <a:srgbClr val="D8D6D6"/>
                    </a:solidFill>
                  </a:tcPr>
                </a:tc>
                <a:tc>
                  <a:txBody>
                    <a:bodyPr/>
                    <a:lstStyle/>
                    <a:p>
                      <a:r>
                        <a:rPr lang="en-GB" sz="900" dirty="0">
                          <a:latin typeface="Arial" panose="020B0604020202020204" pitchFamily="34" charset="0"/>
                          <a:cs typeface="Arial" panose="020B0604020202020204" pitchFamily="34" charset="0"/>
                        </a:rPr>
                        <a:t>If the sample is not taken and the request has been raised ring 0800 953 7610 or email </a:t>
                      </a:r>
                      <a:r>
                        <a:rPr lang="en-GB" sz="900" dirty="0">
                          <a:latin typeface="Arial" panose="020B0604020202020204" pitchFamily="34" charset="0"/>
                          <a:cs typeface="Arial" panose="020B0604020202020204" pitchFamily="34" charset="0"/>
                          <a:hlinkClick r:id="rId2"/>
                        </a:rPr>
                        <a:t>ghnt.neycervicalscreeningcentre@nhs.net</a:t>
                      </a:r>
                      <a:r>
                        <a:rPr lang="en-GB" sz="900" dirty="0">
                          <a:latin typeface="Arial" panose="020B0604020202020204" pitchFamily="34" charset="0"/>
                          <a:cs typeface="Arial" panose="020B0604020202020204" pitchFamily="34" charset="0"/>
                        </a:rPr>
                        <a:t> and specifically request the sample is cancelled</a:t>
                      </a:r>
                    </a:p>
                  </a:txBody>
                  <a:tcPr anchor="ctr">
                    <a:solidFill>
                      <a:srgbClr val="D8D6D6"/>
                    </a:solidFill>
                  </a:tcPr>
                </a:tc>
                <a:extLst>
                  <a:ext uri="{0D108BD9-81ED-4DB2-BD59-A6C34878D82A}">
                    <a16:rowId xmlns:a16="http://schemas.microsoft.com/office/drawing/2014/main" val="3364613232"/>
                  </a:ext>
                </a:extLst>
              </a:tr>
              <a:tr h="400531">
                <a:tc>
                  <a:txBody>
                    <a:bodyPr/>
                    <a:lstStyle/>
                    <a:p>
                      <a:r>
                        <a:rPr lang="en-GB" sz="900" dirty="0">
                          <a:latin typeface="Arial" panose="020B0604020202020204" pitchFamily="34" charset="0"/>
                          <a:cs typeface="Arial" panose="020B0604020202020204" pitchFamily="34" charset="0"/>
                        </a:rPr>
                        <a:t>5</a:t>
                      </a:r>
                    </a:p>
                  </a:txBody>
                  <a:tcPr anchor="ctr">
                    <a:solidFill>
                      <a:schemeClr val="bg1">
                        <a:lumMod val="95000"/>
                      </a:schemeClr>
                    </a:solidFill>
                  </a:tcPr>
                </a:tc>
                <a:tc>
                  <a:txBody>
                    <a:bodyPr/>
                    <a:lstStyle/>
                    <a:p>
                      <a:r>
                        <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lab will reject any out of programme samples.</a:t>
                      </a:r>
                    </a:p>
                  </a:txBody>
                  <a:tcPr anchor="ctr">
                    <a:solidFill>
                      <a:schemeClr val="bg1">
                        <a:lumMod val="95000"/>
                      </a:schemeClr>
                    </a:solidFill>
                  </a:tcPr>
                </a:tc>
                <a:tc>
                  <a:txBody>
                    <a:bodyPr/>
                    <a:lstStyle/>
                    <a:p>
                      <a:r>
                        <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You need to inform the patient that the lab is not processing the sample that you took in error.</a:t>
                      </a:r>
                    </a:p>
                  </a:txBody>
                  <a:tcPr anchor="ctr">
                    <a:solidFill>
                      <a:schemeClr val="bg1">
                        <a:lumMod val="95000"/>
                      </a:schemeClr>
                    </a:solidFill>
                  </a:tcPr>
                </a:tc>
                <a:tc>
                  <a:txBody>
                    <a:bodyPr/>
                    <a:lstStyle/>
                    <a:p>
                      <a:r>
                        <a:rPr lang="en-GB" sz="900" dirty="0">
                          <a:solidFill>
                            <a:schemeClr val="tx1"/>
                          </a:solidFill>
                          <a:effectLst/>
                          <a:latin typeface="Arial" panose="020B0604020202020204" pitchFamily="34" charset="0"/>
                          <a:ea typeface="Calibri" panose="020F0502020204030204" pitchFamily="34" charset="0"/>
                          <a:cs typeface="Arial" panose="020B0604020202020204" pitchFamily="34" charset="0"/>
                        </a:rPr>
                        <a:t>Check the patient is eligible for a sample on Open Exeter prior to taking the sample</a:t>
                      </a:r>
                    </a:p>
                  </a:txBody>
                  <a:tcPr anchor="ctr">
                    <a:solidFill>
                      <a:schemeClr val="bg1">
                        <a:lumMod val="95000"/>
                      </a:schemeClr>
                    </a:solidFill>
                  </a:tcPr>
                </a:tc>
                <a:tc>
                  <a:txBody>
                    <a:bodyPr/>
                    <a:lstStyle/>
                    <a:p>
                      <a:r>
                        <a:rPr lang="en-GB" sz="900" b="1" dirty="0">
                          <a:solidFill>
                            <a:schemeClr val="accent1"/>
                          </a:solidFill>
                          <a:effectLst/>
                          <a:latin typeface="Arial" panose="020B0604020202020204" pitchFamily="34" charset="0"/>
                          <a:ea typeface="Calibri" panose="020F0502020204030204" pitchFamily="34" charset="0"/>
                          <a:cs typeface="Arial" panose="020B0604020202020204" pitchFamily="34" charset="0"/>
                        </a:rPr>
                        <a:t>Give accurate patient history to prevent them being put on the wrong management pathway</a:t>
                      </a:r>
                    </a:p>
                  </a:txBody>
                  <a:tcPr anchor="ctr">
                    <a:solidFill>
                      <a:schemeClr val="bg1">
                        <a:lumMod val="95000"/>
                      </a:schemeClr>
                    </a:solidFill>
                  </a:tcPr>
                </a:tc>
                <a:extLst>
                  <a:ext uri="{0D108BD9-81ED-4DB2-BD59-A6C34878D82A}">
                    <a16:rowId xmlns:a16="http://schemas.microsoft.com/office/drawing/2014/main" val="2668274815"/>
                  </a:ext>
                </a:extLst>
              </a:tr>
            </a:tbl>
          </a:graphicData>
        </a:graphic>
      </p:graphicFrame>
      <p:sp>
        <p:nvSpPr>
          <p:cNvPr id="6" name="Rectangle 5">
            <a:extLst>
              <a:ext uri="{FF2B5EF4-FFF2-40B4-BE49-F238E27FC236}">
                <a16:creationId xmlns:a16="http://schemas.microsoft.com/office/drawing/2014/main" id="{F5D72A53-B470-4204-9074-E27B43DF2417}"/>
              </a:ext>
            </a:extLst>
          </p:cNvPr>
          <p:cNvSpPr/>
          <p:nvPr/>
        </p:nvSpPr>
        <p:spPr>
          <a:xfrm>
            <a:off x="60959" y="444363"/>
            <a:ext cx="12017829" cy="4078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takers must ensure they follow national guidance regarding sample acceptance</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https://www.gov.uk/government/publications/cervical-screening-accepting-samples-in-laboratories/guidance-for-acceptance-of-cervical-screening-samples-in-laboratories-and-pathways-roles-and-responsibilities</a:t>
            </a:r>
            <a:r>
              <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2">
            <a:extLst>
              <a:ext uri="{FF2B5EF4-FFF2-40B4-BE49-F238E27FC236}">
                <a16:creationId xmlns:a16="http://schemas.microsoft.com/office/drawing/2014/main" id="{F3010816-9F11-4B02-BBE8-4BF88C15933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Object 7">
            <a:extLst>
              <a:ext uri="{FF2B5EF4-FFF2-40B4-BE49-F238E27FC236}">
                <a16:creationId xmlns:a16="http://schemas.microsoft.com/office/drawing/2014/main" id="{5B95B953-7817-4C05-A1DB-D6E39FF96D9E}"/>
              </a:ext>
            </a:extLst>
          </p:cNvPr>
          <p:cNvGraphicFramePr>
            <a:graphicFrameLocks noChangeAspect="1"/>
          </p:cNvGraphicFramePr>
          <p:nvPr/>
        </p:nvGraphicFramePr>
        <p:xfrm>
          <a:off x="10968446" y="157384"/>
          <a:ext cx="914400" cy="771525"/>
        </p:xfrm>
        <a:graphic>
          <a:graphicData uri="http://schemas.openxmlformats.org/presentationml/2006/ole">
            <mc:AlternateContent xmlns:mc="http://schemas.openxmlformats.org/markup-compatibility/2006">
              <mc:Choice xmlns:v="urn:schemas-microsoft-com:vml" Requires="v">
                <p:oleObj name="File" showAsIcon="1" r:id="rId4" imgW="914400" imgH="771525" progId="Outlook.FileAttach">
                  <p:embed/>
                </p:oleObj>
              </mc:Choice>
              <mc:Fallback>
                <p:oleObj name="File" showAsIcon="1" r:id="rId4" imgW="914400" imgH="771525" progId="Outlook.FileAttach">
                  <p:embed/>
                  <p:pic>
                    <p:nvPicPr>
                      <p:cNvPr id="8" name="Object 7">
                        <a:extLst>
                          <a:ext uri="{FF2B5EF4-FFF2-40B4-BE49-F238E27FC236}">
                            <a16:creationId xmlns:a16="http://schemas.microsoft.com/office/drawing/2014/main" id="{5B95B953-7817-4C05-A1DB-D6E39FF96D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68446" y="157384"/>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 name="Straight Arrow Connector 2">
            <a:extLst>
              <a:ext uri="{FF2B5EF4-FFF2-40B4-BE49-F238E27FC236}">
                <a16:creationId xmlns:a16="http://schemas.microsoft.com/office/drawing/2014/main" id="{97FE33C7-B2D5-4B5A-AA1A-2D387E43D654}"/>
              </a:ext>
            </a:extLst>
          </p:cNvPr>
          <p:cNvCxnSpPr>
            <a:cxnSpLocks/>
          </p:cNvCxnSpPr>
          <p:nvPr/>
        </p:nvCxnSpPr>
        <p:spPr>
          <a:xfrm flipV="1">
            <a:off x="2827090" y="2169308"/>
            <a:ext cx="3707934" cy="1208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11E3B2-970B-4F25-9AA9-4BB892531A48}"/>
              </a:ext>
            </a:extLst>
          </p:cNvPr>
          <p:cNvCxnSpPr/>
          <p:nvPr/>
        </p:nvCxnSpPr>
        <p:spPr>
          <a:xfrm flipV="1">
            <a:off x="6509857" y="2130805"/>
            <a:ext cx="0" cy="1208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701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2658424-D792-41C1-96F9-30DC073BD0C6}"/>
              </a:ext>
            </a:extLst>
          </p:cNvPr>
          <p:cNvGraphicFramePr>
            <a:graphicFrameLocks noGrp="1"/>
          </p:cNvGraphicFramePr>
          <p:nvPr/>
        </p:nvGraphicFramePr>
        <p:xfrm>
          <a:off x="150221" y="2300022"/>
          <a:ext cx="11885023" cy="1445017"/>
        </p:xfrm>
        <a:graphic>
          <a:graphicData uri="http://schemas.openxmlformats.org/drawingml/2006/table">
            <a:tbl>
              <a:tblPr firstRow="1" bandRow="1">
                <a:tableStyleId>{5C22544A-7EE6-4342-B048-85BDC9FD1C3A}</a:tableStyleId>
              </a:tblPr>
              <a:tblGrid>
                <a:gridCol w="781596">
                  <a:extLst>
                    <a:ext uri="{9D8B030D-6E8A-4147-A177-3AD203B41FA5}">
                      <a16:colId xmlns:a16="http://schemas.microsoft.com/office/drawing/2014/main" val="998359046"/>
                    </a:ext>
                  </a:extLst>
                </a:gridCol>
                <a:gridCol w="1245326">
                  <a:extLst>
                    <a:ext uri="{9D8B030D-6E8A-4147-A177-3AD203B41FA5}">
                      <a16:colId xmlns:a16="http://schemas.microsoft.com/office/drawing/2014/main" val="1584572157"/>
                    </a:ext>
                  </a:extLst>
                </a:gridCol>
                <a:gridCol w="1227908">
                  <a:extLst>
                    <a:ext uri="{9D8B030D-6E8A-4147-A177-3AD203B41FA5}">
                      <a16:colId xmlns:a16="http://schemas.microsoft.com/office/drawing/2014/main" val="2396276166"/>
                    </a:ext>
                  </a:extLst>
                </a:gridCol>
                <a:gridCol w="2046515">
                  <a:extLst>
                    <a:ext uri="{9D8B030D-6E8A-4147-A177-3AD203B41FA5}">
                      <a16:colId xmlns:a16="http://schemas.microsoft.com/office/drawing/2014/main" val="3489604329"/>
                    </a:ext>
                  </a:extLst>
                </a:gridCol>
                <a:gridCol w="1393371">
                  <a:extLst>
                    <a:ext uri="{9D8B030D-6E8A-4147-A177-3AD203B41FA5}">
                      <a16:colId xmlns:a16="http://schemas.microsoft.com/office/drawing/2014/main" val="3015039026"/>
                    </a:ext>
                  </a:extLst>
                </a:gridCol>
                <a:gridCol w="1506583">
                  <a:extLst>
                    <a:ext uri="{9D8B030D-6E8A-4147-A177-3AD203B41FA5}">
                      <a16:colId xmlns:a16="http://schemas.microsoft.com/office/drawing/2014/main" val="1787461247"/>
                    </a:ext>
                  </a:extLst>
                </a:gridCol>
                <a:gridCol w="3683724">
                  <a:extLst>
                    <a:ext uri="{9D8B030D-6E8A-4147-A177-3AD203B41FA5}">
                      <a16:colId xmlns:a16="http://schemas.microsoft.com/office/drawing/2014/main" val="1039529631"/>
                    </a:ext>
                  </a:extLst>
                </a:gridCol>
              </a:tblGrid>
              <a:tr h="430887">
                <a:tc>
                  <a:txBody>
                    <a:bodyPr/>
                    <a:lstStyle/>
                    <a:p>
                      <a:r>
                        <a:rPr lang="en-GB" sz="1100" dirty="0">
                          <a:latin typeface="Arial" panose="020B0604020202020204" pitchFamily="34" charset="0"/>
                          <a:cs typeface="Arial" panose="020B0604020202020204" pitchFamily="34" charset="0"/>
                        </a:rPr>
                        <a:t>Number</a:t>
                      </a:r>
                    </a:p>
                  </a:txBody>
                  <a:tcPr anchor="ctr">
                    <a:solidFill>
                      <a:schemeClr val="bg2">
                        <a:lumMod val="25000"/>
                      </a:schemeClr>
                    </a:solidFill>
                  </a:tcPr>
                </a:tc>
                <a:tc>
                  <a:txBody>
                    <a:bodyPr/>
                    <a:lstStyle/>
                    <a:p>
                      <a:r>
                        <a:rPr lang="en-GB" sz="1100" dirty="0">
                          <a:latin typeface="Arial" panose="020B0604020202020204" pitchFamily="34" charset="0"/>
                          <a:cs typeface="Arial" panose="020B0604020202020204" pitchFamily="34" charset="0"/>
                        </a:rPr>
                        <a:t>Date of sample</a:t>
                      </a:r>
                    </a:p>
                  </a:txBody>
                  <a:tcPr anchor="ctr">
                    <a:solidFill>
                      <a:schemeClr val="bg2">
                        <a:lumMod val="25000"/>
                      </a:schemeClr>
                    </a:solidFill>
                  </a:tcPr>
                </a:tc>
                <a:tc>
                  <a:txBody>
                    <a:bodyPr/>
                    <a:lstStyle/>
                    <a:p>
                      <a:r>
                        <a:rPr lang="en-GB" sz="1100" dirty="0">
                          <a:latin typeface="Arial" panose="020B0604020202020204" pitchFamily="34" charset="0"/>
                          <a:cs typeface="Arial" panose="020B0604020202020204" pitchFamily="34" charset="0"/>
                        </a:rPr>
                        <a:t>NHS Number</a:t>
                      </a:r>
                    </a:p>
                  </a:txBody>
                  <a:tcPr anchor="ctr">
                    <a:solidFill>
                      <a:schemeClr val="bg2">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Arial" panose="020B0604020202020204" pitchFamily="34" charset="0"/>
                          <a:cs typeface="Arial" panose="020B0604020202020204" pitchFamily="34" charset="0"/>
                        </a:rPr>
                        <a:t>Site</a:t>
                      </a:r>
                    </a:p>
                  </a:txBody>
                  <a:tcPr anchor="ctr">
                    <a:solidFill>
                      <a:schemeClr val="bg2">
                        <a:lumMod val="25000"/>
                      </a:schemeClr>
                    </a:solidFill>
                  </a:tcPr>
                </a:tc>
                <a:tc>
                  <a:txBody>
                    <a:bodyPr/>
                    <a:lstStyle/>
                    <a:p>
                      <a:r>
                        <a:rPr lang="en-GB" sz="1100" dirty="0">
                          <a:latin typeface="Arial" panose="020B0604020202020204" pitchFamily="34" charset="0"/>
                          <a:cs typeface="Arial" panose="020B0604020202020204" pitchFamily="34" charset="0"/>
                        </a:rPr>
                        <a:t>Result received</a:t>
                      </a:r>
                    </a:p>
                  </a:txBody>
                  <a:tcPr anchor="ctr">
                    <a:solidFill>
                      <a:schemeClr val="bg2">
                        <a:lumMod val="25000"/>
                      </a:schemeClr>
                    </a:solidFill>
                  </a:tcPr>
                </a:tc>
                <a:tc>
                  <a:txBody>
                    <a:bodyPr/>
                    <a:lstStyle/>
                    <a:p>
                      <a:r>
                        <a:rPr lang="en-GB" sz="1100" dirty="0">
                          <a:latin typeface="Arial" panose="020B0604020202020204" pitchFamily="34" charset="0"/>
                          <a:cs typeface="Arial" panose="020B0604020202020204" pitchFamily="34" charset="0"/>
                        </a:rPr>
                        <a:t>Management as expected?</a:t>
                      </a:r>
                    </a:p>
                  </a:txBody>
                  <a:tcPr anchor="ctr">
                    <a:solidFill>
                      <a:schemeClr val="bg2">
                        <a:lumMod val="25000"/>
                      </a:schemeClr>
                    </a:solidFill>
                  </a:tcPr>
                </a:tc>
                <a:tc>
                  <a:txBody>
                    <a:bodyPr/>
                    <a:lstStyle/>
                    <a:p>
                      <a:r>
                        <a:rPr lang="en-GB" sz="1100" dirty="0">
                          <a:latin typeface="Arial" panose="020B0604020202020204" pitchFamily="34" charset="0"/>
                          <a:cs typeface="Arial" panose="020B0604020202020204" pitchFamily="34" charset="0"/>
                        </a:rPr>
                        <a:t>Other  issues / learning points</a:t>
                      </a:r>
                    </a:p>
                  </a:txBody>
                  <a:tcPr anchor="ctr">
                    <a:solidFill>
                      <a:schemeClr val="bg2">
                        <a:lumMod val="25000"/>
                      </a:schemeClr>
                    </a:solidFill>
                  </a:tcPr>
                </a:tc>
                <a:extLst>
                  <a:ext uri="{0D108BD9-81ED-4DB2-BD59-A6C34878D82A}">
                    <a16:rowId xmlns:a16="http://schemas.microsoft.com/office/drawing/2014/main" val="2015901177"/>
                  </a:ext>
                </a:extLst>
              </a:tr>
              <a:tr h="261610">
                <a:tc>
                  <a:txBody>
                    <a:bodyPr/>
                    <a:lstStyle/>
                    <a:p>
                      <a:r>
                        <a:rPr lang="en-GB" sz="1100" dirty="0">
                          <a:latin typeface="Arial" panose="020B0604020202020204" pitchFamily="34" charset="0"/>
                          <a:cs typeface="Arial" panose="020B0604020202020204" pitchFamily="34" charset="0"/>
                        </a:rPr>
                        <a:t>1</a:t>
                      </a:r>
                    </a:p>
                  </a:txBody>
                  <a:tcPr anchor="ctr">
                    <a:solidFill>
                      <a:srgbClr val="D8D6D6"/>
                    </a:solidFill>
                  </a:tcPr>
                </a:tc>
                <a:tc>
                  <a:txBody>
                    <a:bodyPr/>
                    <a:lstStyle/>
                    <a:p>
                      <a:r>
                        <a:rPr lang="en-GB" sz="1100" dirty="0">
                          <a:latin typeface="Arial" panose="020B0604020202020204" pitchFamily="34" charset="0"/>
                          <a:cs typeface="Arial" panose="020B0604020202020204" pitchFamily="34" charset="0"/>
                        </a:rPr>
                        <a:t>01.10.2021</a:t>
                      </a:r>
                    </a:p>
                  </a:txBody>
                  <a:tcPr anchor="ctr">
                    <a:solidFill>
                      <a:srgbClr val="D8D6D6"/>
                    </a:solidFill>
                  </a:tcPr>
                </a:tc>
                <a:tc>
                  <a:txBody>
                    <a:bodyPr/>
                    <a:lstStyle/>
                    <a:p>
                      <a:r>
                        <a:rPr lang="en-GB" sz="1100" dirty="0" err="1">
                          <a:latin typeface="Arial" panose="020B0604020202020204" pitchFamily="34" charset="0"/>
                          <a:cs typeface="Arial" panose="020B0604020202020204" pitchFamily="34" charset="0"/>
                        </a:rPr>
                        <a:t>xxxxxxx</a:t>
                      </a:r>
                      <a:endParaRPr lang="en-GB" sz="1100" dirty="0">
                        <a:latin typeface="Arial" panose="020B0604020202020204" pitchFamily="34" charset="0"/>
                        <a:cs typeface="Arial" panose="020B0604020202020204" pitchFamily="34" charset="0"/>
                      </a:endParaRPr>
                    </a:p>
                  </a:txBody>
                  <a:tcPr anchor="ctr">
                    <a:solidFill>
                      <a:srgbClr val="D8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Example: </a:t>
                      </a:r>
                      <a:r>
                        <a:rPr lang="en-GB" sz="1100" dirty="0">
                          <a:latin typeface="Arial" panose="020B0604020202020204" pitchFamily="34" charset="0"/>
                          <a:cs typeface="Arial" panose="020B0604020202020204" pitchFamily="34" charset="0"/>
                        </a:rPr>
                        <a:t>Thornton MP</a:t>
                      </a:r>
                    </a:p>
                  </a:txBody>
                  <a:tcPr anchor="ctr">
                    <a:solidFill>
                      <a:srgbClr val="D8D6D6"/>
                    </a:solidFill>
                  </a:tcPr>
                </a:tc>
                <a:tc>
                  <a:txBody>
                    <a:bodyPr/>
                    <a:lstStyle/>
                    <a:p>
                      <a:r>
                        <a:rPr lang="en-GB" sz="1100" dirty="0">
                          <a:solidFill>
                            <a:schemeClr val="bg1"/>
                          </a:solidFill>
                          <a:latin typeface="Arial" panose="020B0604020202020204" pitchFamily="34" charset="0"/>
                          <a:cs typeface="Arial" panose="020B0604020202020204" pitchFamily="34" charset="0"/>
                        </a:rPr>
                        <a:t>Rejected</a:t>
                      </a:r>
                    </a:p>
                  </a:txBody>
                  <a:tcPr anchor="ctr">
                    <a:solidFill>
                      <a:srgbClr val="FF0000"/>
                    </a:solidFill>
                  </a:tcPr>
                </a:tc>
                <a:tc>
                  <a:txBody>
                    <a:bodyPr/>
                    <a:lstStyle/>
                    <a:p>
                      <a:r>
                        <a:rPr lang="en-GB" sz="1100" dirty="0">
                          <a:latin typeface="Arial" panose="020B0604020202020204" pitchFamily="34" charset="0"/>
                          <a:cs typeface="Arial" panose="020B0604020202020204" pitchFamily="34" charset="0"/>
                        </a:rPr>
                        <a:t>Y</a:t>
                      </a:r>
                    </a:p>
                  </a:txBody>
                  <a:tcPr anchor="ctr">
                    <a:solidFill>
                      <a:srgbClr val="D8D6D6"/>
                    </a:solidFill>
                  </a:tcPr>
                </a:tc>
                <a:tc>
                  <a:txBody>
                    <a:bodyPr/>
                    <a:lstStyle/>
                    <a:p>
                      <a:r>
                        <a:rPr lang="en-GB" sz="1000" dirty="0">
                          <a:latin typeface="Arial" panose="020B0604020202020204" pitchFamily="34" charset="0"/>
                          <a:cs typeface="Arial" panose="020B0604020202020204" pitchFamily="34" charset="0"/>
                        </a:rPr>
                        <a:t>Sample taken too early; contacted patient and apologised – no further action. Pt knows when to attend again and not anxious</a:t>
                      </a:r>
                    </a:p>
                  </a:txBody>
                  <a:tcPr anchor="ctr">
                    <a:solidFill>
                      <a:srgbClr val="D8D6D6"/>
                    </a:solidFill>
                  </a:tcPr>
                </a:tc>
                <a:extLst>
                  <a:ext uri="{0D108BD9-81ED-4DB2-BD59-A6C34878D82A}">
                    <a16:rowId xmlns:a16="http://schemas.microsoft.com/office/drawing/2014/main" val="1976036578"/>
                  </a:ext>
                </a:extLst>
              </a:tr>
              <a:tr h="356280">
                <a:tc>
                  <a:txBody>
                    <a:bodyPr/>
                    <a:lstStyle/>
                    <a:p>
                      <a:r>
                        <a:rPr lang="en-GB" sz="1100" dirty="0">
                          <a:latin typeface="Arial" panose="020B0604020202020204" pitchFamily="34" charset="0"/>
                          <a:cs typeface="Arial" panose="020B0604020202020204" pitchFamily="34" charset="0"/>
                        </a:rPr>
                        <a:t>2</a:t>
                      </a:r>
                    </a:p>
                  </a:txBody>
                  <a:tcPr anchor="ct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10.10.2021</a:t>
                      </a:r>
                    </a:p>
                  </a:txBody>
                  <a:tcPr anchor="ctr">
                    <a:solidFill>
                      <a:schemeClr val="bg1">
                        <a:lumMod val="95000"/>
                      </a:schemeClr>
                    </a:solidFill>
                  </a:tcPr>
                </a:tc>
                <a:tc>
                  <a:txBody>
                    <a:bodyPr/>
                    <a:lstStyle/>
                    <a:p>
                      <a:r>
                        <a:rPr lang="en-GB" sz="1100" dirty="0" err="1">
                          <a:latin typeface="Arial" panose="020B0604020202020204" pitchFamily="34" charset="0"/>
                          <a:cs typeface="Arial" panose="020B0604020202020204" pitchFamily="34" charset="0"/>
                        </a:rPr>
                        <a:t>xxxxxxx</a:t>
                      </a:r>
                      <a:endParaRPr lang="en-GB" sz="1100" dirty="0">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Example: </a:t>
                      </a:r>
                      <a:r>
                        <a:rPr lang="en-GB" sz="1100" dirty="0" err="1">
                          <a:latin typeface="Arial" panose="020B0604020202020204" pitchFamily="34" charset="0"/>
                          <a:cs typeface="Arial" panose="020B0604020202020204" pitchFamily="34" charset="0"/>
                        </a:rPr>
                        <a:t>Bellbrooke</a:t>
                      </a:r>
                      <a:r>
                        <a:rPr lang="en-GB" sz="1100" dirty="0">
                          <a:latin typeface="Arial" panose="020B0604020202020204" pitchFamily="34" charset="0"/>
                          <a:cs typeface="Arial" panose="020B0604020202020204" pitchFamily="34" charset="0"/>
                        </a:rPr>
                        <a:t> Surgery</a:t>
                      </a:r>
                    </a:p>
                  </a:txBody>
                  <a:tcPr anchor="ct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Y</a:t>
                      </a:r>
                    </a:p>
                  </a:txBody>
                  <a:tcPr anchor="ct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Y</a:t>
                      </a:r>
                    </a:p>
                  </a:txBody>
                  <a:tcPr anchor="ctr">
                    <a:solidFill>
                      <a:schemeClr val="bg1">
                        <a:lumMod val="95000"/>
                      </a:schemeClr>
                    </a:solidFill>
                  </a:tcPr>
                </a:tc>
                <a:tc>
                  <a:txBody>
                    <a:bodyPr/>
                    <a:lstStyle/>
                    <a:p>
                      <a:r>
                        <a:rPr lang="en-GB" sz="1100" dirty="0">
                          <a:latin typeface="Arial" panose="020B0604020202020204" pitchFamily="34" charset="0"/>
                          <a:cs typeface="Arial" panose="020B0604020202020204" pitchFamily="34" charset="0"/>
                        </a:rPr>
                        <a:t>+ Chlamydia sample collected (neg)</a:t>
                      </a:r>
                    </a:p>
                  </a:txBody>
                  <a:tcPr anchor="ctr">
                    <a:solidFill>
                      <a:schemeClr val="bg1">
                        <a:lumMod val="95000"/>
                      </a:schemeClr>
                    </a:solidFill>
                  </a:tcPr>
                </a:tc>
                <a:extLst>
                  <a:ext uri="{0D108BD9-81ED-4DB2-BD59-A6C34878D82A}">
                    <a16:rowId xmlns:a16="http://schemas.microsoft.com/office/drawing/2014/main" val="3926397735"/>
                  </a:ext>
                </a:extLst>
              </a:tr>
              <a:tr h="261610">
                <a:tc>
                  <a:txBody>
                    <a:bodyPr/>
                    <a:lstStyle/>
                    <a:p>
                      <a:r>
                        <a:rPr lang="en-GB" sz="1100" dirty="0">
                          <a:latin typeface="Arial" panose="020B0604020202020204" pitchFamily="34" charset="0"/>
                          <a:cs typeface="Arial" panose="020B0604020202020204" pitchFamily="34" charset="0"/>
                        </a:rPr>
                        <a:t>3</a:t>
                      </a:r>
                    </a:p>
                  </a:txBody>
                  <a:tcPr anchor="ctr">
                    <a:solidFill>
                      <a:srgbClr val="D8D6D6"/>
                    </a:solidFill>
                  </a:tcPr>
                </a:tc>
                <a:tc>
                  <a:txBody>
                    <a:bodyPr/>
                    <a:lstStyle/>
                    <a:p>
                      <a:r>
                        <a:rPr lang="en-GB" sz="1100" dirty="0">
                          <a:latin typeface="Arial" panose="020B0604020202020204" pitchFamily="34" charset="0"/>
                          <a:cs typeface="Arial" panose="020B0604020202020204" pitchFamily="34" charset="0"/>
                        </a:rPr>
                        <a:t>29.10.2021</a:t>
                      </a:r>
                    </a:p>
                  </a:txBody>
                  <a:tcPr anchor="ctr">
                    <a:solidFill>
                      <a:srgbClr val="D8D6D6"/>
                    </a:solidFill>
                  </a:tcPr>
                </a:tc>
                <a:tc>
                  <a:txBody>
                    <a:bodyPr/>
                    <a:lstStyle/>
                    <a:p>
                      <a:r>
                        <a:rPr lang="en-GB" sz="1100" dirty="0" err="1">
                          <a:latin typeface="Arial" panose="020B0604020202020204" pitchFamily="34" charset="0"/>
                          <a:cs typeface="Arial" panose="020B0604020202020204" pitchFamily="34" charset="0"/>
                        </a:rPr>
                        <a:t>xxxxxxx</a:t>
                      </a:r>
                      <a:endParaRPr lang="en-GB" sz="1100" dirty="0">
                        <a:latin typeface="Arial" panose="020B0604020202020204" pitchFamily="34" charset="0"/>
                        <a:cs typeface="Arial" panose="020B0604020202020204" pitchFamily="34" charset="0"/>
                      </a:endParaRPr>
                    </a:p>
                  </a:txBody>
                  <a:tcPr anchor="ctr">
                    <a:solidFill>
                      <a:srgbClr val="D8D6D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latin typeface="Arial" panose="020B0604020202020204" pitchFamily="34" charset="0"/>
                          <a:cs typeface="Arial" panose="020B0604020202020204" pitchFamily="34" charset="0"/>
                        </a:rPr>
                        <a:t>Example: </a:t>
                      </a:r>
                      <a:r>
                        <a:rPr lang="en-GB" sz="1100" dirty="0">
                          <a:latin typeface="Arial" panose="020B0604020202020204" pitchFamily="34" charset="0"/>
                          <a:cs typeface="Arial" panose="020B0604020202020204" pitchFamily="34" charset="0"/>
                        </a:rPr>
                        <a:t>Garforth Clinic</a:t>
                      </a:r>
                    </a:p>
                  </a:txBody>
                  <a:tcPr anchor="ctr">
                    <a:solidFill>
                      <a:srgbClr val="D8D6D6"/>
                    </a:solidFill>
                  </a:tcPr>
                </a:tc>
                <a:tc>
                  <a:txBody>
                    <a:bodyPr/>
                    <a:lstStyle/>
                    <a:p>
                      <a:r>
                        <a:rPr lang="en-GB" sz="1100" dirty="0">
                          <a:latin typeface="Arial" panose="020B0604020202020204" pitchFamily="34" charset="0"/>
                          <a:cs typeface="Arial" panose="020B0604020202020204" pitchFamily="34" charset="0"/>
                        </a:rPr>
                        <a:t>Y</a:t>
                      </a:r>
                    </a:p>
                  </a:txBody>
                  <a:tcPr anchor="ctr">
                    <a:solidFill>
                      <a:srgbClr val="D8D6D6"/>
                    </a:solidFill>
                  </a:tcPr>
                </a:tc>
                <a:tc>
                  <a:txBody>
                    <a:bodyPr/>
                    <a:lstStyle/>
                    <a:p>
                      <a:endParaRPr lang="en-GB" sz="1100" dirty="0">
                        <a:latin typeface="Arial" panose="020B0604020202020204" pitchFamily="34" charset="0"/>
                        <a:cs typeface="Arial" panose="020B0604020202020204" pitchFamily="34" charset="0"/>
                      </a:endParaRPr>
                    </a:p>
                  </a:txBody>
                  <a:tcPr anchor="ctr">
                    <a:solidFill>
                      <a:srgbClr val="D8D6D6"/>
                    </a:solidFill>
                  </a:tcPr>
                </a:tc>
                <a:tc>
                  <a:txBody>
                    <a:bodyPr/>
                    <a:lstStyle/>
                    <a:p>
                      <a:r>
                        <a:rPr lang="en-GB" sz="1100" dirty="0">
                          <a:solidFill>
                            <a:schemeClr val="bg1"/>
                          </a:solidFill>
                          <a:latin typeface="Arial" panose="020B0604020202020204" pitchFamily="34" charset="0"/>
                          <a:cs typeface="Arial" panose="020B0604020202020204" pitchFamily="34" charset="0"/>
                        </a:rPr>
                        <a:t>ICE off-line – manual form</a:t>
                      </a:r>
                    </a:p>
                  </a:txBody>
                  <a:tcPr anchor="ctr">
                    <a:solidFill>
                      <a:srgbClr val="FF0000"/>
                    </a:solidFill>
                  </a:tcPr>
                </a:tc>
                <a:extLst>
                  <a:ext uri="{0D108BD9-81ED-4DB2-BD59-A6C34878D82A}">
                    <a16:rowId xmlns:a16="http://schemas.microsoft.com/office/drawing/2014/main" val="2788248983"/>
                  </a:ext>
                </a:extLst>
              </a:tr>
            </a:tbl>
          </a:graphicData>
        </a:graphic>
      </p:graphicFrame>
      <p:sp>
        <p:nvSpPr>
          <p:cNvPr id="5" name="Speech Bubble: Rectangle with Corners Rounded 4">
            <a:extLst>
              <a:ext uri="{FF2B5EF4-FFF2-40B4-BE49-F238E27FC236}">
                <a16:creationId xmlns:a16="http://schemas.microsoft.com/office/drawing/2014/main" id="{2CAB8823-B9B8-4643-95CA-A9EDA9BC728D}"/>
              </a:ext>
            </a:extLst>
          </p:cNvPr>
          <p:cNvSpPr/>
          <p:nvPr/>
        </p:nvSpPr>
        <p:spPr>
          <a:xfrm>
            <a:off x="1582207" y="1899508"/>
            <a:ext cx="2988086" cy="340519"/>
          </a:xfrm>
          <a:prstGeom prst="wedgeRoundRectCallout">
            <a:avLst>
              <a:gd name="adj1" fmla="val 4383"/>
              <a:gd name="adj2" fmla="val 82534"/>
              <a:gd name="adj3" fmla="val 16667"/>
            </a:avLst>
          </a:prstGeom>
          <a:solidFill>
            <a:schemeClr val="accent4">
              <a:lumMod val="20000"/>
              <a:lumOff val="80000"/>
            </a:schemeClr>
          </a:solidFill>
          <a:ln>
            <a:solidFill>
              <a:schemeClr val="accent4"/>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IG compliance – no data breaches!</a:t>
            </a:r>
          </a:p>
        </p:txBody>
      </p:sp>
      <p:sp>
        <p:nvSpPr>
          <p:cNvPr id="6" name="Speech Bubble: Rectangle with Corners Rounded 5">
            <a:extLst>
              <a:ext uri="{FF2B5EF4-FFF2-40B4-BE49-F238E27FC236}">
                <a16:creationId xmlns:a16="http://schemas.microsoft.com/office/drawing/2014/main" id="{F5EE10E5-AC13-48B9-A071-E153A366CC46}"/>
              </a:ext>
            </a:extLst>
          </p:cNvPr>
          <p:cNvSpPr/>
          <p:nvPr/>
        </p:nvSpPr>
        <p:spPr>
          <a:xfrm>
            <a:off x="2610269" y="3776621"/>
            <a:ext cx="4187365" cy="340519"/>
          </a:xfrm>
          <a:prstGeom prst="wedgeRoundRectCallout">
            <a:avLst>
              <a:gd name="adj1" fmla="val 3603"/>
              <a:gd name="adj2" fmla="val -84553"/>
              <a:gd name="adj3" fmla="val 16667"/>
            </a:avLst>
          </a:prstGeom>
          <a:solidFill>
            <a:schemeClr val="accent4">
              <a:lumMod val="20000"/>
              <a:lumOff val="80000"/>
            </a:schemeClr>
          </a:solidFill>
          <a:ln>
            <a:solidFill>
              <a:schemeClr val="accent4"/>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Sample collection site is linked to your CSTD code</a:t>
            </a:r>
          </a:p>
        </p:txBody>
      </p:sp>
      <p:sp>
        <p:nvSpPr>
          <p:cNvPr id="7" name="TextBox 6">
            <a:extLst>
              <a:ext uri="{FF2B5EF4-FFF2-40B4-BE49-F238E27FC236}">
                <a16:creationId xmlns:a16="http://schemas.microsoft.com/office/drawing/2014/main" id="{A2F7E743-81CE-421D-8D36-FD6413E2C12F}"/>
              </a:ext>
            </a:extLst>
          </p:cNvPr>
          <p:cNvSpPr txBox="1"/>
          <p:nvPr/>
        </p:nvSpPr>
        <p:spPr>
          <a:xfrm>
            <a:off x="150222" y="289290"/>
            <a:ext cx="118850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Example</a:t>
            </a:r>
            <a:r>
              <a:rPr kumimoji="0" lang="en-GB"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rPr>
              <a:t> Cytology Audit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must keep your own audit of all samples taken. Your results are all visible on ICE if they were electronically processed (see table below), this means you do not have to go in to each practice system to manage your audit </a:t>
            </a:r>
          </a:p>
        </p:txBody>
      </p:sp>
      <p:graphicFrame>
        <p:nvGraphicFramePr>
          <p:cNvPr id="8" name="Table 7">
            <a:extLst>
              <a:ext uri="{FF2B5EF4-FFF2-40B4-BE49-F238E27FC236}">
                <a16:creationId xmlns:a16="http://schemas.microsoft.com/office/drawing/2014/main" id="{05D2F683-2DA1-4447-8664-827C23655A93}"/>
              </a:ext>
            </a:extLst>
          </p:cNvPr>
          <p:cNvGraphicFramePr>
            <a:graphicFrameLocks noGrp="1"/>
          </p:cNvGraphicFramePr>
          <p:nvPr/>
        </p:nvGraphicFramePr>
        <p:xfrm>
          <a:off x="150222" y="4536007"/>
          <a:ext cx="11885023" cy="2117342"/>
        </p:xfrm>
        <a:graphic>
          <a:graphicData uri="http://schemas.openxmlformats.org/drawingml/2006/table">
            <a:tbl>
              <a:tblPr firstRow="1" bandRow="1">
                <a:tableStyleId>{5C22544A-7EE6-4342-B048-85BDC9FD1C3A}</a:tableStyleId>
              </a:tblPr>
              <a:tblGrid>
                <a:gridCol w="2732484">
                  <a:extLst>
                    <a:ext uri="{9D8B030D-6E8A-4147-A177-3AD203B41FA5}">
                      <a16:colId xmlns:a16="http://schemas.microsoft.com/office/drawing/2014/main" val="2001507229"/>
                    </a:ext>
                  </a:extLst>
                </a:gridCol>
                <a:gridCol w="3394965">
                  <a:extLst>
                    <a:ext uri="{9D8B030D-6E8A-4147-A177-3AD203B41FA5}">
                      <a16:colId xmlns:a16="http://schemas.microsoft.com/office/drawing/2014/main" val="2296482062"/>
                    </a:ext>
                  </a:extLst>
                </a:gridCol>
                <a:gridCol w="2878787">
                  <a:extLst>
                    <a:ext uri="{9D8B030D-6E8A-4147-A177-3AD203B41FA5}">
                      <a16:colId xmlns:a16="http://schemas.microsoft.com/office/drawing/2014/main" val="2242275736"/>
                    </a:ext>
                  </a:extLst>
                </a:gridCol>
                <a:gridCol w="2878787">
                  <a:extLst>
                    <a:ext uri="{9D8B030D-6E8A-4147-A177-3AD203B41FA5}">
                      <a16:colId xmlns:a16="http://schemas.microsoft.com/office/drawing/2014/main" val="2800732436"/>
                    </a:ext>
                  </a:extLst>
                </a:gridCol>
              </a:tblGrid>
              <a:tr h="2117342">
                <a:tc>
                  <a:txBody>
                    <a:bodyPr/>
                    <a:lstStyle/>
                    <a:p>
                      <a:r>
                        <a:rPr lang="en-GB" sz="1050" b="0" dirty="0">
                          <a:solidFill>
                            <a:schemeClr val="tx1"/>
                          </a:solidFill>
                          <a:latin typeface="Arial" panose="020B0604020202020204" pitchFamily="34" charset="0"/>
                          <a:cs typeface="Arial" panose="020B0604020202020204" pitchFamily="34" charset="0"/>
                        </a:rPr>
                        <a:t>You can only select from ICE if the site you are collecting the sample from is identified on your allocation list. </a:t>
                      </a:r>
                    </a:p>
                    <a:p>
                      <a:endParaRPr lang="en-GB" sz="1050" b="0" dirty="0">
                        <a:solidFill>
                          <a:schemeClr val="tx1"/>
                        </a:solidFill>
                        <a:latin typeface="Arial" panose="020B0604020202020204" pitchFamily="34" charset="0"/>
                        <a:cs typeface="Arial" panose="020B0604020202020204" pitchFamily="34" charset="0"/>
                      </a:endParaRPr>
                    </a:p>
                    <a:p>
                      <a:r>
                        <a:rPr lang="en-GB" sz="1050" b="0" dirty="0">
                          <a:solidFill>
                            <a:schemeClr val="tx1"/>
                          </a:solidFill>
                          <a:latin typeface="Arial" panose="020B0604020202020204" pitchFamily="34" charset="0"/>
                          <a:cs typeface="Arial" panose="020B0604020202020204" pitchFamily="34" charset="0"/>
                        </a:rPr>
                        <a:t>Requesting a sample on ICE has 3 benefits:</a:t>
                      </a:r>
                    </a:p>
                    <a:p>
                      <a:pPr marL="285750" indent="-285750">
                        <a:buFont typeface="+mj-lt"/>
                        <a:buAutoNum type="romanLcPeriod"/>
                      </a:pPr>
                      <a:r>
                        <a:rPr lang="en-GB" sz="1050" b="0" dirty="0">
                          <a:solidFill>
                            <a:schemeClr val="tx1"/>
                          </a:solidFill>
                          <a:latin typeface="Arial" panose="020B0604020202020204" pitchFamily="34" charset="0"/>
                          <a:cs typeface="Arial" panose="020B0604020202020204" pitchFamily="34" charset="0"/>
                        </a:rPr>
                        <a:t>Improved data quality</a:t>
                      </a:r>
                    </a:p>
                    <a:p>
                      <a:pPr marL="285750" indent="-285750">
                        <a:buFont typeface="+mj-lt"/>
                        <a:buAutoNum type="romanLcPeriod"/>
                      </a:pPr>
                      <a:r>
                        <a:rPr lang="en-GB" sz="1050" b="0" dirty="0">
                          <a:solidFill>
                            <a:schemeClr val="tx1"/>
                          </a:solidFill>
                          <a:latin typeface="Arial" panose="020B0604020202020204" pitchFamily="34" charset="0"/>
                          <a:cs typeface="Arial" panose="020B0604020202020204" pitchFamily="34" charset="0"/>
                        </a:rPr>
                        <a:t>The lab is alerted a sample is on its way (safety-net)</a:t>
                      </a:r>
                    </a:p>
                    <a:p>
                      <a:pPr marL="285750" indent="-285750">
                        <a:buFont typeface="+mj-lt"/>
                        <a:buAutoNum type="romanLcPeriod"/>
                      </a:pPr>
                      <a:r>
                        <a:rPr lang="en-GB" sz="1050" b="0" dirty="0">
                          <a:solidFill>
                            <a:schemeClr val="tx1"/>
                          </a:solidFill>
                          <a:latin typeface="Arial" panose="020B0604020202020204" pitchFamily="34" charset="0"/>
                          <a:cs typeface="Arial" panose="020B0604020202020204" pitchFamily="34" charset="0"/>
                        </a:rPr>
                        <a:t>You can look up (audit) all your samples in one place  (total and site specific)</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If your CSTD code is not linked to all the sites you work from you will have to manually request the sample (time management / legibility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The lab will not be immediately alerted of the sample request but it will be tracked </a:t>
                      </a:r>
                      <a:r>
                        <a:rPr lang="en-GB" sz="1050" b="1" dirty="0">
                          <a:solidFill>
                            <a:schemeClr val="tx1"/>
                          </a:solidFill>
                          <a:latin typeface="Arial" panose="020B0604020202020204" pitchFamily="34" charset="0"/>
                          <a:cs typeface="Arial" panose="020B0604020202020204" pitchFamily="34" charset="0"/>
                        </a:rPr>
                        <a:t>if</a:t>
                      </a:r>
                      <a:r>
                        <a:rPr lang="en-GB" sz="1050" b="0" dirty="0">
                          <a:solidFill>
                            <a:schemeClr val="tx1"/>
                          </a:solidFill>
                          <a:latin typeface="Arial" panose="020B0604020202020204" pitchFamily="34" charset="0"/>
                          <a:cs typeface="Arial" panose="020B0604020202020204" pitchFamily="34" charset="0"/>
                        </a:rPr>
                        <a:t> the courier collects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There is no safety-net if the sample is lost before the courier applies the tracking process</a:t>
                      </a:r>
                    </a:p>
                  </a:txBody>
                  <a:tcPr>
                    <a:noFill/>
                  </a:tcPr>
                </a:tc>
                <a:tc>
                  <a:txBody>
                    <a:bodyPr/>
                    <a:lstStyle/>
                    <a:p>
                      <a:r>
                        <a:rPr lang="en-GB" sz="1050" b="1" dirty="0">
                          <a:solidFill>
                            <a:srgbClr val="C00000"/>
                          </a:solidFill>
                          <a:latin typeface="Arial" panose="020B0604020202020204" pitchFamily="34" charset="0"/>
                          <a:cs typeface="Arial" panose="020B0604020202020204" pitchFamily="34" charset="0"/>
                        </a:rPr>
                        <a:t>Complete the form issued by EAH Team </a:t>
                      </a:r>
                      <a:r>
                        <a:rPr lang="en-GB" sz="1050" b="0" dirty="0">
                          <a:solidFill>
                            <a:schemeClr val="tx1"/>
                          </a:solidFill>
                          <a:latin typeface="Arial" panose="020B0604020202020204" pitchFamily="34" charset="0"/>
                          <a:cs typeface="Arial" panose="020B0604020202020204" pitchFamily="34" charset="0"/>
                        </a:rPr>
                        <a:t>– it will connect you to all sites in Leeds (see above).</a:t>
                      </a:r>
                    </a:p>
                    <a:p>
                      <a:endParaRPr lang="en-GB" sz="1050" b="0" dirty="0">
                        <a:solidFill>
                          <a:schemeClr val="tx1"/>
                        </a:solidFill>
                        <a:latin typeface="Arial" panose="020B0604020202020204" pitchFamily="34" charset="0"/>
                        <a:cs typeface="Arial" panose="020B0604020202020204" pitchFamily="34" charset="0"/>
                      </a:endParaRPr>
                    </a:p>
                    <a:p>
                      <a:r>
                        <a:rPr lang="en-GB" sz="1050" b="0" dirty="0">
                          <a:solidFill>
                            <a:schemeClr val="tx1"/>
                          </a:solidFill>
                          <a:latin typeface="Arial" panose="020B0604020202020204" pitchFamily="34" charset="0"/>
                          <a:cs typeface="Arial" panose="020B0604020202020204" pitchFamily="34" charset="0"/>
                        </a:rPr>
                        <a:t>Ensure you are up to date with all stat and mandatory training – EAH Team can only activate additional site access if you are IG compliant and your records confirm your cytology update is ‘in date’</a:t>
                      </a:r>
                    </a:p>
                  </a:txBody>
                  <a:tcPr>
                    <a:noFill/>
                  </a:tcPr>
                </a:tc>
                <a:tc>
                  <a:txBody>
                    <a:bodyPr/>
                    <a:lstStyle/>
                    <a:p>
                      <a:r>
                        <a:rPr lang="en-GB" sz="1050" b="0" dirty="0">
                          <a:solidFill>
                            <a:schemeClr val="tx1"/>
                          </a:solidFill>
                          <a:latin typeface="Arial" panose="020B0604020202020204" pitchFamily="34" charset="0"/>
                          <a:cs typeface="Arial" panose="020B0604020202020204" pitchFamily="34" charset="0"/>
                        </a:rPr>
                        <a:t>You must keep an audit trail for manually completed sample requests. </a:t>
                      </a:r>
                    </a:p>
                    <a:p>
                      <a:endParaRPr lang="en-GB" sz="1050" b="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dirty="0">
                          <a:solidFill>
                            <a:schemeClr val="tx1"/>
                          </a:solidFill>
                          <a:latin typeface="Arial" panose="020B0604020202020204" pitchFamily="34" charset="0"/>
                          <a:cs typeface="Arial" panose="020B0604020202020204" pitchFamily="34" charset="0"/>
                        </a:rPr>
                        <a:t>Once the lab has received the sample it will appear in your audit.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Arial" panose="020B0604020202020204" pitchFamily="34" charset="0"/>
                        <a:cs typeface="Arial" panose="020B0604020202020204" pitchFamily="34" charset="0"/>
                      </a:endParaRPr>
                    </a:p>
                    <a:p>
                      <a:r>
                        <a:rPr lang="en-GB" sz="1050" b="0" dirty="0">
                          <a:solidFill>
                            <a:schemeClr val="tx1"/>
                          </a:solidFill>
                          <a:latin typeface="Arial" panose="020B0604020202020204" pitchFamily="34" charset="0"/>
                          <a:cs typeface="Arial" panose="020B0604020202020204" pitchFamily="34" charset="0"/>
                        </a:rPr>
                        <a:t>You can confirm it has arrived at the lab (</a:t>
                      </a:r>
                      <a:r>
                        <a:rPr lang="en-GB" sz="1050" b="0" dirty="0" err="1">
                          <a:solidFill>
                            <a:schemeClr val="tx1"/>
                          </a:solidFill>
                          <a:latin typeface="Arial" panose="020B0604020202020204" pitchFamily="34" charset="0"/>
                          <a:cs typeface="Arial" panose="020B0604020202020204" pitchFamily="34" charset="0"/>
                        </a:rPr>
                        <a:t>est</a:t>
                      </a:r>
                      <a:r>
                        <a:rPr lang="en-GB" sz="1050" b="0" dirty="0">
                          <a:solidFill>
                            <a:schemeClr val="tx1"/>
                          </a:solidFill>
                          <a:latin typeface="Arial" panose="020B0604020202020204" pitchFamily="34" charset="0"/>
                          <a:cs typeface="Arial" panose="020B0604020202020204" pitchFamily="34" charset="0"/>
                        </a:rPr>
                        <a:t> 72 hours); alert the lab ASAP if you think a sample is missing. </a:t>
                      </a:r>
                    </a:p>
                    <a:p>
                      <a:r>
                        <a:rPr lang="en-GB" sz="800" b="0" dirty="0">
                          <a:solidFill>
                            <a:schemeClr val="tx1"/>
                          </a:solidFill>
                          <a:latin typeface="Arial" panose="020B0604020202020204" pitchFamily="34" charset="0"/>
                          <a:cs typeface="Arial" panose="020B0604020202020204" pitchFamily="34" charset="0"/>
                        </a:rPr>
                        <a:t>(Samples are stable for 6 weeks at room temperature; all samples are processed in order of date taken).</a:t>
                      </a:r>
                      <a:endParaRPr lang="en-GB" sz="1000" b="0" dirty="0">
                        <a:solidFill>
                          <a:schemeClr val="tx1"/>
                        </a:solidFill>
                        <a:latin typeface="Arial" panose="020B0604020202020204" pitchFamily="34" charset="0"/>
                        <a:cs typeface="Arial" panose="020B0604020202020204" pitchFamily="34" charset="0"/>
                      </a:endParaRPr>
                    </a:p>
                    <a:p>
                      <a:endParaRPr lang="en-GB" sz="1050" b="0" dirty="0">
                        <a:solidFill>
                          <a:schemeClr val="tx1"/>
                        </a:solidFill>
                        <a:latin typeface="Arial" panose="020B0604020202020204" pitchFamily="34" charset="0"/>
                        <a:cs typeface="Arial" panose="020B0604020202020204" pitchFamily="34" charset="0"/>
                      </a:endParaRPr>
                    </a:p>
                    <a:p>
                      <a:r>
                        <a:rPr lang="en-GB" sz="1050" b="0" dirty="0">
                          <a:solidFill>
                            <a:schemeClr val="tx1"/>
                          </a:solidFill>
                          <a:latin typeface="Arial" panose="020B0604020202020204" pitchFamily="34" charset="0"/>
                          <a:cs typeface="Arial" panose="020B0604020202020204" pitchFamily="34" charset="0"/>
                        </a:rPr>
                        <a:t>The result will be available in about one week </a:t>
                      </a:r>
                    </a:p>
                  </a:txBody>
                  <a:tcPr>
                    <a:noFill/>
                  </a:tcPr>
                </a:tc>
                <a:extLst>
                  <a:ext uri="{0D108BD9-81ED-4DB2-BD59-A6C34878D82A}">
                    <a16:rowId xmlns:a16="http://schemas.microsoft.com/office/drawing/2014/main" val="3470454070"/>
                  </a:ext>
                </a:extLst>
              </a:tr>
            </a:tbl>
          </a:graphicData>
        </a:graphic>
      </p:graphicFrame>
      <p:graphicFrame>
        <p:nvGraphicFramePr>
          <p:cNvPr id="9" name="Table 8">
            <a:extLst>
              <a:ext uri="{FF2B5EF4-FFF2-40B4-BE49-F238E27FC236}">
                <a16:creationId xmlns:a16="http://schemas.microsoft.com/office/drawing/2014/main" id="{46B66582-05D2-495C-BA20-998AC55CA6BF}"/>
              </a:ext>
            </a:extLst>
          </p:cNvPr>
          <p:cNvGraphicFramePr>
            <a:graphicFrameLocks noGrp="1"/>
          </p:cNvGraphicFramePr>
          <p:nvPr/>
        </p:nvGraphicFramePr>
        <p:xfrm>
          <a:off x="150222" y="4254395"/>
          <a:ext cx="11885023" cy="281612"/>
        </p:xfrm>
        <a:graphic>
          <a:graphicData uri="http://schemas.openxmlformats.org/drawingml/2006/table">
            <a:tbl>
              <a:tblPr firstRow="1" bandRow="1">
                <a:tableStyleId>{5C22544A-7EE6-4342-B048-85BDC9FD1C3A}</a:tableStyleId>
              </a:tblPr>
              <a:tblGrid>
                <a:gridCol w="2732484">
                  <a:extLst>
                    <a:ext uri="{9D8B030D-6E8A-4147-A177-3AD203B41FA5}">
                      <a16:colId xmlns:a16="http://schemas.microsoft.com/office/drawing/2014/main" val="3281475524"/>
                    </a:ext>
                  </a:extLst>
                </a:gridCol>
                <a:gridCol w="3394965">
                  <a:extLst>
                    <a:ext uri="{9D8B030D-6E8A-4147-A177-3AD203B41FA5}">
                      <a16:colId xmlns:a16="http://schemas.microsoft.com/office/drawing/2014/main" val="1765818080"/>
                    </a:ext>
                  </a:extLst>
                </a:gridCol>
                <a:gridCol w="2878787">
                  <a:extLst>
                    <a:ext uri="{9D8B030D-6E8A-4147-A177-3AD203B41FA5}">
                      <a16:colId xmlns:a16="http://schemas.microsoft.com/office/drawing/2014/main" val="2649916757"/>
                    </a:ext>
                  </a:extLst>
                </a:gridCol>
                <a:gridCol w="2878787">
                  <a:extLst>
                    <a:ext uri="{9D8B030D-6E8A-4147-A177-3AD203B41FA5}">
                      <a16:colId xmlns:a16="http://schemas.microsoft.com/office/drawing/2014/main" val="3740204638"/>
                    </a:ext>
                  </a:extLst>
                </a:gridCol>
              </a:tblGrid>
              <a:tr h="281612">
                <a:tc>
                  <a:txBody>
                    <a:bodyPr/>
                    <a:lstStyle/>
                    <a:p>
                      <a:r>
                        <a:rPr lang="en-GB" sz="1050" dirty="0">
                          <a:latin typeface="Arial" panose="020B0604020202020204" pitchFamily="34" charset="0"/>
                          <a:cs typeface="Arial" panose="020B0604020202020204" pitchFamily="34" charset="0"/>
                        </a:rPr>
                        <a:t>What’s the issue?</a:t>
                      </a:r>
                    </a:p>
                  </a:txBody>
                  <a:tcPr>
                    <a:solidFill>
                      <a:schemeClr val="bg2">
                        <a:lumMod val="25000"/>
                      </a:schemeClr>
                    </a:solidFill>
                  </a:tcPr>
                </a:tc>
                <a:tc>
                  <a:txBody>
                    <a:bodyPr/>
                    <a:lstStyle/>
                    <a:p>
                      <a:r>
                        <a:rPr lang="en-GB" sz="1050" dirty="0">
                          <a:latin typeface="Arial" panose="020B0604020202020204" pitchFamily="34" charset="0"/>
                          <a:cs typeface="Arial" panose="020B0604020202020204" pitchFamily="34" charset="0"/>
                        </a:rPr>
                        <a:t>This matters because..?</a:t>
                      </a:r>
                    </a:p>
                  </a:txBody>
                  <a:tcPr>
                    <a:solidFill>
                      <a:schemeClr val="bg2">
                        <a:lumMod val="25000"/>
                      </a:schemeClr>
                    </a:solidFill>
                  </a:tcPr>
                </a:tc>
                <a:tc>
                  <a:txBody>
                    <a:bodyPr/>
                    <a:lstStyle/>
                    <a:p>
                      <a:r>
                        <a:rPr lang="en-GB" sz="1050" b="1" dirty="0">
                          <a:latin typeface="Arial" panose="020B0604020202020204" pitchFamily="34" charset="0"/>
                          <a:cs typeface="Arial" panose="020B0604020202020204" pitchFamily="34" charset="0"/>
                        </a:rPr>
                        <a:t>So what can I do about it?</a:t>
                      </a:r>
                    </a:p>
                  </a:txBody>
                  <a:tcPr>
                    <a:solidFill>
                      <a:schemeClr val="bg2">
                        <a:lumMod val="25000"/>
                      </a:schemeClr>
                    </a:solidFill>
                  </a:tcPr>
                </a:tc>
                <a:tc>
                  <a:txBody>
                    <a:bodyPr/>
                    <a:lstStyle/>
                    <a:p>
                      <a:r>
                        <a:rPr lang="en-GB" sz="1050" dirty="0">
                          <a:latin typeface="Arial" panose="020B0604020202020204" pitchFamily="34" charset="0"/>
                          <a:cs typeface="Arial" panose="020B0604020202020204" pitchFamily="34" charset="0"/>
                        </a:rPr>
                        <a:t>I can improve service even more if…</a:t>
                      </a:r>
                    </a:p>
                  </a:txBody>
                  <a:tcPr>
                    <a:solidFill>
                      <a:schemeClr val="bg2">
                        <a:lumMod val="25000"/>
                      </a:schemeClr>
                    </a:solidFill>
                  </a:tcPr>
                </a:tc>
                <a:extLst>
                  <a:ext uri="{0D108BD9-81ED-4DB2-BD59-A6C34878D82A}">
                    <a16:rowId xmlns:a16="http://schemas.microsoft.com/office/drawing/2014/main" val="3448951229"/>
                  </a:ext>
                </a:extLst>
              </a:tr>
            </a:tbl>
          </a:graphicData>
        </a:graphic>
      </p:graphicFrame>
      <p:sp>
        <p:nvSpPr>
          <p:cNvPr id="10" name="TextBox 9">
            <a:extLst>
              <a:ext uri="{FF2B5EF4-FFF2-40B4-BE49-F238E27FC236}">
                <a16:creationId xmlns:a16="http://schemas.microsoft.com/office/drawing/2014/main" id="{8412E096-7C67-46B0-B568-5B57AF21B74D}"/>
              </a:ext>
            </a:extLst>
          </p:cNvPr>
          <p:cNvSpPr txBox="1"/>
          <p:nvPr/>
        </p:nvSpPr>
        <p:spPr>
          <a:xfrm>
            <a:off x="8199783" y="164541"/>
            <a:ext cx="3841995" cy="817245"/>
          </a:xfrm>
          <a:prstGeom prst="wedgeRoundRectCallout">
            <a:avLst>
              <a:gd name="adj1" fmla="val -58738"/>
              <a:gd name="adj2" fmla="val 43911"/>
              <a:gd name="adj3" fmla="val 16667"/>
            </a:avLst>
          </a:prstGeom>
          <a:solidFill>
            <a:schemeClr val="accent6">
              <a:lumMod val="20000"/>
              <a:lumOff val="80000"/>
            </a:schemeClr>
          </a:solidFill>
          <a:ln>
            <a:solidFill>
              <a:schemeClr val="accent6">
                <a:lumMod val="50000"/>
              </a:schemeClr>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mn-ea"/>
                <a:cs typeface="Arial" panose="020B0604020202020204" pitchFamily="34" charset="0"/>
              </a:rPr>
              <a:t>Coming soon</a:t>
            </a: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Dynamic Routing (in about a year) means couriers will only come and collect samples if they have been requested on ICE. It will be healthier for the planet by reducing unnecessary journeys and fuel! </a:t>
            </a:r>
          </a:p>
        </p:txBody>
      </p:sp>
      <p:cxnSp>
        <p:nvCxnSpPr>
          <p:cNvPr id="12" name="Straight Arrow Connector 11">
            <a:extLst>
              <a:ext uri="{FF2B5EF4-FFF2-40B4-BE49-F238E27FC236}">
                <a16:creationId xmlns:a16="http://schemas.microsoft.com/office/drawing/2014/main" id="{72F32712-15CA-4ACC-921E-433EDA516126}"/>
              </a:ext>
            </a:extLst>
          </p:cNvPr>
          <p:cNvCxnSpPr>
            <a:stCxn id="6" idx="2"/>
          </p:cNvCxnSpPr>
          <p:nvPr/>
        </p:nvCxnSpPr>
        <p:spPr>
          <a:xfrm flipH="1">
            <a:off x="2107475" y="4117140"/>
            <a:ext cx="2596477" cy="32837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413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Widescreen</PresentationFormat>
  <Paragraphs>129</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Arial</vt:lpstr>
      <vt:lpstr>Calibri</vt:lpstr>
      <vt:lpstr>Calibri Light</vt:lpstr>
      <vt:lpstr>Office Theme</vt:lpstr>
      <vt:lpstr>File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 Ramsden</dc:creator>
  <cp:lastModifiedBy>WILKINSON, Cat (CITY VIEW MEDICAL PRACTICE)</cp:lastModifiedBy>
  <cp:revision>1</cp:revision>
  <dcterms:created xsi:type="dcterms:W3CDTF">2022-08-02T16:59:17Z</dcterms:created>
  <dcterms:modified xsi:type="dcterms:W3CDTF">2022-08-30T12:19:34Z</dcterms:modified>
</cp:coreProperties>
</file>