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4221" r:id="rId5"/>
    <p:sldMasterId id="2147484199" r:id="rId6"/>
    <p:sldMasterId id="2147484159" r:id="rId7"/>
    <p:sldMasterId id="2147484210" r:id="rId8"/>
    <p:sldMasterId id="2147484169" r:id="rId9"/>
    <p:sldMasterId id="2147484191" r:id="rId10"/>
    <p:sldMasterId id="2147484193" r:id="rId11"/>
    <p:sldMasterId id="2147484226" r:id="rId12"/>
    <p:sldMasterId id="2147484237" r:id="rId13"/>
  </p:sldMasterIdLst>
  <p:notesMasterIdLst>
    <p:notesMasterId r:id="rId26"/>
  </p:notesMasterIdLst>
  <p:sldIdLst>
    <p:sldId id="287" r:id="rId14"/>
    <p:sldId id="274" r:id="rId15"/>
    <p:sldId id="289" r:id="rId16"/>
    <p:sldId id="290" r:id="rId17"/>
    <p:sldId id="291" r:id="rId18"/>
    <p:sldId id="292" r:id="rId19"/>
    <p:sldId id="293" r:id="rId20"/>
    <p:sldId id="294" r:id="rId21"/>
    <p:sldId id="295" r:id="rId22"/>
    <p:sldId id="296" r:id="rId23"/>
    <p:sldId id="29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MOND, Lisa (CITY VIEW MEDICAL PRACTICE)" initials="HL(VMP" lastIdx="4" clrIdx="0">
    <p:extLst>
      <p:ext uri="{19B8F6BF-5375-455C-9EA6-DF929625EA0E}">
        <p15:presenceInfo xmlns:p15="http://schemas.microsoft.com/office/powerpoint/2012/main" userId="S::lisa.hammond2@nhs.net::4afa77f0-b739-47aa-8197-69d7b5c9fe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00"/>
    <a:srgbClr val="007DC5"/>
    <a:srgbClr val="9ACA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2874" autoAdjust="0"/>
  </p:normalViewPr>
  <p:slideViewPr>
    <p:cSldViewPr snapToGrid="0">
      <p:cViewPr varScale="1">
        <p:scale>
          <a:sx n="38" d="100"/>
          <a:sy n="38" d="100"/>
        </p:scale>
        <p:origin x="52"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GB" sz="2000" dirty="0"/>
              <a:t>Uptake vs QOF Uptake</a:t>
            </a:r>
            <a:r>
              <a:rPr lang="en-GB" sz="2000" baseline="0" dirty="0"/>
              <a:t> %</a:t>
            </a:r>
            <a:endParaRPr lang="en-GB" sz="2000" dirty="0"/>
          </a:p>
        </c:rich>
      </c:tx>
      <c:layout>
        <c:manualLayout>
          <c:xMode val="edge"/>
          <c:yMode val="edge"/>
          <c:x val="0.34682703618820243"/>
          <c:y val="7.1161499550111834E-2"/>
        </c:manualLayout>
      </c:layout>
      <c:overlay val="0"/>
    </c:title>
    <c:autoTitleDeleted val="0"/>
    <c:plotArea>
      <c:layout>
        <c:manualLayout>
          <c:layoutTarget val="inner"/>
          <c:xMode val="edge"/>
          <c:yMode val="edge"/>
          <c:x val="7.4321545082372362E-2"/>
          <c:y val="0.18087474600026102"/>
          <c:w val="0.79608117093417008"/>
          <c:h val="0.66307605658649649"/>
        </c:manualLayout>
      </c:layout>
      <c:barChart>
        <c:barDir val="col"/>
        <c:grouping val="clustered"/>
        <c:varyColors val="0"/>
        <c:ser>
          <c:idx val="0"/>
          <c:order val="0"/>
          <c:tx>
            <c:strRef>
              <c:f>Sheet4!$C$6</c:f>
              <c:strCache>
                <c:ptCount val="1"/>
                <c:pt idx="0">
                  <c:v>Uptake %</c:v>
                </c:pt>
              </c:strCache>
            </c:strRef>
          </c:tx>
          <c:spPr>
            <a:solidFill>
              <a:srgbClr val="EFAF00"/>
            </a:solidFill>
          </c:spPr>
          <c:invertIfNegative val="0"/>
          <c:dLbls>
            <c:dLbl>
              <c:idx val="0"/>
              <c:layout>
                <c:manualLayout>
                  <c:x val="1.6180669018427106E-3"/>
                  <c:y val="8.98655484027401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58-45C1-BB11-ED4CD4C555DB}"/>
                </c:ext>
              </c:extLst>
            </c:dLbl>
            <c:dLbl>
              <c:idx val="1"/>
              <c:layout>
                <c:manualLayout>
                  <c:x val="0"/>
                  <c:y val="7.788347528237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58-45C1-BB11-ED4CD4C555DB}"/>
                </c:ext>
              </c:extLst>
            </c:dLbl>
            <c:dLbl>
              <c:idx val="2"/>
              <c:layout>
                <c:manualLayout>
                  <c:x val="0"/>
                  <c:y val="6.59014021620094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B58-45C1-BB11-ED4CD4C555DB}"/>
                </c:ext>
              </c:extLst>
            </c:dLbl>
            <c:dLbl>
              <c:idx val="3"/>
              <c:layout>
                <c:manualLayout>
                  <c:x val="1.61806690184277E-3"/>
                  <c:y val="6.8896920442100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B58-45C1-BB11-ED4CD4C555DB}"/>
                </c:ext>
              </c:extLst>
            </c:dLbl>
            <c:dLbl>
              <c:idx val="4"/>
              <c:layout>
                <c:manualLayout>
                  <c:x val="0"/>
                  <c:y val="7.788347528237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B58-45C1-BB11-ED4CD4C555DB}"/>
                </c:ext>
              </c:extLst>
            </c:dLbl>
            <c:dLbl>
              <c:idx val="5"/>
              <c:layout>
                <c:manualLayout>
                  <c:x val="-1.6180669018427106E-3"/>
                  <c:y val="6.290588388191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B58-45C1-BB11-ED4CD4C555DB}"/>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Sheet4!$B$7:$B$12</c:f>
              <c:strCache>
                <c:ptCount val="6"/>
                <c:pt idx="0">
                  <c:v>Leeds</c:v>
                </c:pt>
                <c:pt idx="1">
                  <c:v>SMI </c:v>
                </c:pt>
                <c:pt idx="2">
                  <c:v>Deprived </c:v>
                </c:pt>
                <c:pt idx="3">
                  <c:v>Most deprived</c:v>
                </c:pt>
                <c:pt idx="4">
                  <c:v>BAME</c:v>
                </c:pt>
                <c:pt idx="5">
                  <c:v>LD</c:v>
                </c:pt>
              </c:strCache>
            </c:strRef>
          </c:cat>
          <c:val>
            <c:numRef>
              <c:f>Sheet4!$C$7:$C$12</c:f>
              <c:numCache>
                <c:formatCode>General</c:formatCode>
                <c:ptCount val="6"/>
                <c:pt idx="0">
                  <c:v>68.400000000000006</c:v>
                </c:pt>
                <c:pt idx="1">
                  <c:v>66.900000000000006</c:v>
                </c:pt>
                <c:pt idx="2">
                  <c:v>63.4</c:v>
                </c:pt>
                <c:pt idx="3">
                  <c:v>61.6</c:v>
                </c:pt>
                <c:pt idx="4">
                  <c:v>58.8</c:v>
                </c:pt>
                <c:pt idx="5">
                  <c:v>36.299999999999997</c:v>
                </c:pt>
              </c:numCache>
            </c:numRef>
          </c:val>
          <c:extLst>
            <c:ext xmlns:c16="http://schemas.microsoft.com/office/drawing/2014/chart" uri="{C3380CC4-5D6E-409C-BE32-E72D297353CC}">
              <c16:uniqueId val="{00000006-2B58-45C1-BB11-ED4CD4C555DB}"/>
            </c:ext>
          </c:extLst>
        </c:ser>
        <c:ser>
          <c:idx val="1"/>
          <c:order val="1"/>
          <c:tx>
            <c:strRef>
              <c:f>Sheet4!$D$6</c:f>
              <c:strCache>
                <c:ptCount val="1"/>
                <c:pt idx="0">
                  <c:v>QOF Uptake %</c:v>
                </c:pt>
              </c:strCache>
            </c:strRef>
          </c:tx>
          <c:spPr>
            <a:solidFill>
              <a:srgbClr val="007DC5"/>
            </a:solidFill>
          </c:spPr>
          <c:invertIfNegative val="0"/>
          <c:dLbls>
            <c:spPr>
              <a:noFill/>
              <a:ln>
                <a:noFill/>
              </a:ln>
              <a:effectLst/>
            </c:spPr>
            <c:txPr>
              <a:bodyPr/>
              <a:lstStyle/>
              <a:p>
                <a:pPr>
                  <a:defRPr sz="16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Sheet4!$B$7:$B$12</c:f>
              <c:strCache>
                <c:ptCount val="6"/>
                <c:pt idx="0">
                  <c:v>Leeds</c:v>
                </c:pt>
                <c:pt idx="1">
                  <c:v>SMI </c:v>
                </c:pt>
                <c:pt idx="2">
                  <c:v>Deprived </c:v>
                </c:pt>
                <c:pt idx="3">
                  <c:v>Most deprived</c:v>
                </c:pt>
                <c:pt idx="4">
                  <c:v>BAME</c:v>
                </c:pt>
                <c:pt idx="5">
                  <c:v>LD</c:v>
                </c:pt>
              </c:strCache>
            </c:strRef>
          </c:cat>
          <c:val>
            <c:numRef>
              <c:f>Sheet4!$D$7:$D$12</c:f>
              <c:numCache>
                <c:formatCode>General</c:formatCode>
                <c:ptCount val="6"/>
                <c:pt idx="0">
                  <c:v>75.7</c:v>
                </c:pt>
                <c:pt idx="1">
                  <c:v>77.900000000000006</c:v>
                </c:pt>
                <c:pt idx="2">
                  <c:v>71.7</c:v>
                </c:pt>
                <c:pt idx="3">
                  <c:v>70.400000000000006</c:v>
                </c:pt>
                <c:pt idx="4">
                  <c:v>68.900000000000006</c:v>
                </c:pt>
                <c:pt idx="5">
                  <c:v>63.6</c:v>
                </c:pt>
              </c:numCache>
            </c:numRef>
          </c:val>
          <c:extLst>
            <c:ext xmlns:c16="http://schemas.microsoft.com/office/drawing/2014/chart" uri="{C3380CC4-5D6E-409C-BE32-E72D297353CC}">
              <c16:uniqueId val="{00000007-2B58-45C1-BB11-ED4CD4C555DB}"/>
            </c:ext>
          </c:extLst>
        </c:ser>
        <c:dLbls>
          <c:showLegendKey val="0"/>
          <c:showVal val="0"/>
          <c:showCatName val="0"/>
          <c:showSerName val="0"/>
          <c:showPercent val="0"/>
          <c:showBubbleSize val="0"/>
        </c:dLbls>
        <c:gapWidth val="87"/>
        <c:axId val="79271040"/>
        <c:axId val="79272960"/>
      </c:barChart>
      <c:catAx>
        <c:axId val="79271040"/>
        <c:scaling>
          <c:orientation val="minMax"/>
        </c:scaling>
        <c:delete val="0"/>
        <c:axPos val="b"/>
        <c:title>
          <c:tx>
            <c:rich>
              <a:bodyPr/>
              <a:lstStyle/>
              <a:p>
                <a:pPr>
                  <a:defRPr sz="1800"/>
                </a:pPr>
                <a:r>
                  <a:rPr lang="en-GB" sz="1800" dirty="0"/>
                  <a:t>Screening Groups</a:t>
                </a:r>
              </a:p>
            </c:rich>
          </c:tx>
          <c:layout>
            <c:manualLayout>
              <c:xMode val="edge"/>
              <c:yMode val="edge"/>
              <c:x val="0.39406508119998429"/>
              <c:y val="0.93425773799724277"/>
            </c:manualLayout>
          </c:layout>
          <c:overlay val="0"/>
        </c:title>
        <c:numFmt formatCode="General" sourceLinked="0"/>
        <c:majorTickMark val="none"/>
        <c:minorTickMark val="none"/>
        <c:tickLblPos val="nextTo"/>
        <c:txPr>
          <a:bodyPr/>
          <a:lstStyle/>
          <a:p>
            <a:pPr>
              <a:defRPr sz="1600" b="1"/>
            </a:pPr>
            <a:endParaRPr lang="en-US"/>
          </a:p>
        </c:txPr>
        <c:crossAx val="79272960"/>
        <c:crosses val="autoZero"/>
        <c:auto val="1"/>
        <c:lblAlgn val="ctr"/>
        <c:lblOffset val="100"/>
        <c:noMultiLvlLbl val="0"/>
      </c:catAx>
      <c:valAx>
        <c:axId val="79272960"/>
        <c:scaling>
          <c:orientation val="minMax"/>
        </c:scaling>
        <c:delete val="0"/>
        <c:axPos val="l"/>
        <c:title>
          <c:tx>
            <c:rich>
              <a:bodyPr/>
              <a:lstStyle/>
              <a:p>
                <a:pPr>
                  <a:defRPr sz="1600" b="0"/>
                </a:pPr>
                <a:r>
                  <a:rPr lang="en-GB" sz="1600" b="0"/>
                  <a:t>%</a:t>
                </a:r>
              </a:p>
            </c:rich>
          </c:tx>
          <c:overlay val="0"/>
        </c:title>
        <c:numFmt formatCode="General" sourceLinked="1"/>
        <c:majorTickMark val="out"/>
        <c:minorTickMark val="none"/>
        <c:tickLblPos val="nextTo"/>
        <c:txPr>
          <a:bodyPr/>
          <a:lstStyle/>
          <a:p>
            <a:pPr>
              <a:defRPr sz="1600" b="1"/>
            </a:pPr>
            <a:endParaRPr lang="en-US"/>
          </a:p>
        </c:txPr>
        <c:crossAx val="79271040"/>
        <c:crosses val="autoZero"/>
        <c:crossBetween val="between"/>
      </c:valAx>
    </c:plotArea>
    <c:legend>
      <c:legendPos val="r"/>
      <c:layout>
        <c:manualLayout>
          <c:xMode val="edge"/>
          <c:yMode val="edge"/>
          <c:x val="0.87448844593325381"/>
          <c:y val="0.38711180001311146"/>
          <c:w val="0.11882907298282407"/>
          <c:h val="0.1739450882566167"/>
        </c:manualLayout>
      </c:layout>
      <c:overlay val="0"/>
      <c:txPr>
        <a:bodyPr/>
        <a:lstStyle/>
        <a:p>
          <a:pPr>
            <a:defRPr sz="16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5728A-52B5-674A-A726-6BF64524A763}" type="datetimeFigureOut">
              <a:rPr lang="en-US"/>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33F96-D3FA-9248-A1CD-CD810D2D3726}" type="slidenum">
              <a:rPr lang="en-US"/>
              <a:t>‹#›</a:t>
            </a:fld>
            <a:endParaRPr lang="en-US"/>
          </a:p>
        </p:txBody>
      </p:sp>
    </p:spTree>
    <p:extLst>
      <p:ext uri="{BB962C8B-B14F-4D97-AF65-F5344CB8AC3E}">
        <p14:creationId xmlns:p14="http://schemas.microsoft.com/office/powerpoint/2010/main" val="249853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2</a:t>
            </a:fld>
            <a:endParaRPr lang="en-US"/>
          </a:p>
        </p:txBody>
      </p:sp>
    </p:spTree>
    <p:extLst>
      <p:ext uri="{BB962C8B-B14F-4D97-AF65-F5344CB8AC3E}">
        <p14:creationId xmlns:p14="http://schemas.microsoft.com/office/powerpoint/2010/main" val="400300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LD patients are far more likely to have a code assigned to their record to remove them from the QOF denominator for Cervical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LD patients are over 4 times more likely to be exception reported for QOF cervical screening indicators (PCA adjustment) </a:t>
            </a:r>
          </a:p>
          <a:p>
            <a:r>
              <a:rPr lang="en-GB" sz="1200" dirty="0"/>
              <a:t>QOF uptake for LD patients is 63.6%</a:t>
            </a:r>
          </a:p>
          <a:p>
            <a:r>
              <a:rPr lang="en-GB" sz="1400" b="1" dirty="0"/>
              <a:t>Current uptake is 36.3% (all ages) </a:t>
            </a:r>
            <a:r>
              <a:rPr lang="en-GB" sz="1400" dirty="0"/>
              <a:t>vs the overall City uptake of 68.4%= </a:t>
            </a:r>
            <a:r>
              <a:rPr lang="en-GB" sz="1400" b="1" dirty="0"/>
              <a:t>lower is 40.1%</a:t>
            </a:r>
            <a:r>
              <a:rPr lang="en-GB" sz="1400" dirty="0"/>
              <a:t>, </a:t>
            </a:r>
            <a:r>
              <a:rPr lang="en-GB" sz="1400" b="1" dirty="0"/>
              <a:t>upper is 29.1% </a:t>
            </a:r>
          </a:p>
          <a:p>
            <a:endParaRPr lang="en-US" sz="1400" dirty="0"/>
          </a:p>
          <a:p>
            <a:endParaRPr lang="en-GB" sz="1400" dirty="0"/>
          </a:p>
          <a:p>
            <a:pPr marL="0" indent="0">
              <a:buFont typeface="Arial" panose="020B0604020202020204" pitchFamily="34" charset="0"/>
              <a:buNone/>
            </a:pPr>
            <a:r>
              <a:rPr lang="en-GB" sz="1400" b="1" dirty="0">
                <a:solidFill>
                  <a:schemeClr val="accent1">
                    <a:lumMod val="75000"/>
                  </a:schemeClr>
                </a:solidFill>
              </a:rPr>
              <a:t>Exclusion reasons </a:t>
            </a:r>
            <a:r>
              <a:rPr lang="en-GB" sz="1400" dirty="0"/>
              <a:t>	</a:t>
            </a:r>
          </a:p>
          <a:p>
            <a:pPr marL="171450" indent="-171450">
              <a:buFont typeface="Arial" panose="020B0604020202020204" pitchFamily="34" charset="0"/>
              <a:buChar char="•"/>
            </a:pPr>
            <a:r>
              <a:rPr lang="en-GB" sz="1200" dirty="0"/>
              <a:t>Chose not to attend cervical screening in 3y6m or 5y6m with codes - CSDEC cluster (codes - ca cervix screening - not wanted or Cervical smear refused or Cervical Screening disclaimer received)	</a:t>
            </a:r>
          </a:p>
          <a:p>
            <a:pPr marL="171450" indent="-171450">
              <a:buFont typeface="Arial" panose="020B0604020202020204" pitchFamily="34" charset="0"/>
              <a:buChar char="•"/>
            </a:pPr>
            <a:r>
              <a:rPr lang="en-GB" sz="1200" dirty="0"/>
              <a:t>Cervical screening was deemed unsuitable in the last 3y6m or 5y6m - CSPU cluster (code - Cervical screening not indicate</a:t>
            </a:r>
          </a:p>
          <a:p>
            <a:pPr marL="171450" indent="-171450">
              <a:buFont typeface="Arial" panose="020B0604020202020204" pitchFamily="34" charset="0"/>
              <a:buChar char="•"/>
            </a:pPr>
            <a:r>
              <a:rPr lang="en-GB" sz="1200" i="1" dirty="0"/>
              <a:t>Complete removal of cervix (clinical reason) - NOCX cluster</a:t>
            </a:r>
            <a:endParaRPr lang="en-GB" sz="1200" dirty="0"/>
          </a:p>
          <a:p>
            <a:pPr marL="171450" indent="-171450">
              <a:buFont typeface="Arial" panose="020B0604020202020204" pitchFamily="34" charset="0"/>
              <a:buChar char="•"/>
            </a:pPr>
            <a:r>
              <a:rPr lang="en-GB" sz="1200" dirty="0"/>
              <a:t>Registered with practice within the last 3 months (from the date of report)	</a:t>
            </a:r>
          </a:p>
          <a:p>
            <a:pPr marL="171450" indent="-171450">
              <a:buFont typeface="Arial" panose="020B0604020202020204" pitchFamily="34" charset="0"/>
              <a:buChar char="•"/>
            </a:pPr>
            <a:r>
              <a:rPr lang="en-GB" sz="1200" dirty="0"/>
              <a:t>Not responded to 3 invites for cervical screening in the last 3y6m or 5y6m - CSPCAINVITE cluster			</a:t>
            </a:r>
          </a:p>
          <a:p>
            <a:pPr marL="171450" indent="-171450">
              <a:buFont typeface="Arial" panose="020B0604020202020204" pitchFamily="34" charset="0"/>
              <a:buChar char="•"/>
            </a:pPr>
            <a:r>
              <a:rPr lang="en-GB" sz="1200" dirty="0"/>
              <a:t>Recorded as pregnant in the last 12 </a:t>
            </a:r>
            <a:r>
              <a:rPr lang="en-US" sz="1200" dirty="0"/>
              <a:t>months </a:t>
            </a:r>
            <a:endParaRPr lang="en-GB" dirty="0"/>
          </a:p>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3</a:t>
            </a:fld>
            <a:endParaRPr lang="en-US"/>
          </a:p>
        </p:txBody>
      </p:sp>
    </p:spTree>
    <p:extLst>
      <p:ext uri="{BB962C8B-B14F-4D97-AF65-F5344CB8AC3E}">
        <p14:creationId xmlns:p14="http://schemas.microsoft.com/office/powerpoint/2010/main" val="78198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LD Health checks </a:t>
            </a:r>
            <a:r>
              <a:rPr lang="en-GB" dirty="0"/>
              <a:t>- </a:t>
            </a:r>
            <a:r>
              <a:rPr lang="en-GB" sz="1200" b="0" i="0" u="none" strike="noStrike" baseline="0" dirty="0">
                <a:solidFill>
                  <a:srgbClr val="000000"/>
                </a:solidFill>
                <a:latin typeface="Helvetica (Body)"/>
              </a:rPr>
              <a:t>The LD health check could then be used as an opportunity to discuss screening and early signs &amp; symptoms. Links could be embedded in the template so accessible information could be printed. Or, alternatively, have easy read printed materials available at the practice</a:t>
            </a:r>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5</a:t>
            </a:fld>
            <a:endParaRPr lang="en-US"/>
          </a:p>
        </p:txBody>
      </p:sp>
    </p:spTree>
    <p:extLst>
      <p:ext uri="{BB962C8B-B14F-4D97-AF65-F5344CB8AC3E}">
        <p14:creationId xmlns:p14="http://schemas.microsoft.com/office/powerpoint/2010/main" val="255148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Cancer and Learning Disability Task group includes members from organisations from across Leeds. The aims of the group are …</a:t>
            </a:r>
          </a:p>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6</a:t>
            </a:fld>
            <a:endParaRPr lang="en-US"/>
          </a:p>
        </p:txBody>
      </p:sp>
    </p:spTree>
    <p:extLst>
      <p:ext uri="{BB962C8B-B14F-4D97-AF65-F5344CB8AC3E}">
        <p14:creationId xmlns:p14="http://schemas.microsoft.com/office/powerpoint/2010/main" val="28038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Re the bowel screening process slide, you don’t need to change anything but when you talk through please could you make sure that its clear that we are working with the hub to develop the new process…. We are not quite there yet. </a:t>
            </a:r>
          </a:p>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7</a:t>
            </a:fld>
            <a:endParaRPr lang="en-US"/>
          </a:p>
        </p:txBody>
      </p:sp>
    </p:spTree>
    <p:extLst>
      <p:ext uri="{BB962C8B-B14F-4D97-AF65-F5344CB8AC3E}">
        <p14:creationId xmlns:p14="http://schemas.microsoft.com/office/powerpoint/2010/main" val="192355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8</a:t>
            </a:fld>
            <a:endParaRPr lang="en-US"/>
          </a:p>
        </p:txBody>
      </p:sp>
    </p:spTree>
    <p:extLst>
      <p:ext uri="{BB962C8B-B14F-4D97-AF65-F5344CB8AC3E}">
        <p14:creationId xmlns:p14="http://schemas.microsoft.com/office/powerpoint/2010/main" val="292373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2"/>
                </a:solidFill>
                <a:latin typeface="Calibri" panose="020F0502020204030204" pitchFamily="34" charset="0"/>
                <a:cs typeface="Calibri" panose="020F0502020204030204" pitchFamily="34" charset="0"/>
              </a:rPr>
              <a:t>Health and education are inextricably intertwined, and a lack of education is one of the social determinants of poor health.</a:t>
            </a:r>
          </a:p>
          <a:p>
            <a:endParaRPr lang="en-GB" sz="1200" dirty="0">
              <a:solidFill>
                <a:schemeClr val="tx2"/>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GB" sz="1200" dirty="0">
                <a:solidFill>
                  <a:schemeClr val="tx2"/>
                </a:solidFill>
                <a:latin typeface="Calibri" panose="020F0502020204030204" pitchFamily="34" charset="0"/>
                <a:cs typeface="Calibri" panose="020F0502020204030204" pitchFamily="34" charset="0"/>
              </a:rPr>
              <a:t>Cancer Wise Leeds wanted to explore the possibility of a collaborative approach between the health and education sectors in order to promote cervical screening within the Learning Disability community in Leeds.</a:t>
            </a:r>
          </a:p>
          <a:p>
            <a:endParaRPr lang="en-GB" sz="1200" dirty="0">
              <a:solidFill>
                <a:schemeClr val="tx2"/>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GB" sz="1200" dirty="0">
                <a:solidFill>
                  <a:schemeClr val="tx2"/>
                </a:solidFill>
                <a:latin typeface="Calibri" panose="020F0502020204030204" pitchFamily="34" charset="0"/>
                <a:cs typeface="Calibri" panose="020F0502020204030204" pitchFamily="34" charset="0"/>
              </a:rPr>
              <a:t>An Education, Health &amp; Care Plan (EHCP) is a legally-binding document outlining a child, young person or young adult’s special educational, health, and social care needs (0-25 years).</a:t>
            </a:r>
          </a:p>
          <a:p>
            <a:endParaRPr lang="en-GB" sz="1200" dirty="0">
              <a:solidFill>
                <a:schemeClr val="tx2"/>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GB" sz="1200" dirty="0">
                <a:solidFill>
                  <a:schemeClr val="tx2"/>
                </a:solidFill>
                <a:latin typeface="Calibri" panose="020F0502020204030204" pitchFamily="34" charset="0"/>
                <a:cs typeface="Calibri" panose="020F0502020204030204" pitchFamily="34" charset="0"/>
              </a:rPr>
              <a:t>As a woman, or person with a cervix, is invited for their first cervical screening at aged 24.5, the EHCP system could facilitate the development of a targeted, education based intervention for those with LD needs.</a:t>
            </a:r>
            <a:r>
              <a:rPr lang="en-US" sz="1200" dirty="0">
                <a:solidFill>
                  <a:schemeClr val="tx2"/>
                </a:solidFill>
                <a:latin typeface="Calibri" panose="020F0502020204030204" pitchFamily="34" charset="0"/>
                <a:cs typeface="Calibri" panose="020F0502020204030204" pitchFamily="34" charset="0"/>
              </a:rPr>
              <a:t> </a:t>
            </a:r>
          </a:p>
          <a:p>
            <a:endParaRPr lang="en-GB" sz="1200" dirty="0">
              <a:solidFill>
                <a:schemeClr val="tx2"/>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GB" sz="1200" dirty="0">
                <a:solidFill>
                  <a:schemeClr val="tx2"/>
                </a:solidFill>
                <a:latin typeface="Calibri" panose="020F0502020204030204" pitchFamily="34" charset="0"/>
                <a:cs typeface="Calibri" panose="020F0502020204030204" pitchFamily="34" charset="0"/>
              </a:rPr>
              <a:t>The purpose of the intervention would be to provide eligible patients with an LD (and their parents / carers) with accessible information, and support, in regards to the cervical screening process utilising the skills of both education and health professionals involved with the young adult’s care. This could, in theory, further enable an informed and supported choice about cervical screening ahead of the young adult turning 25 years old and thus providing an additional safety net measure for this cohort of patients. </a:t>
            </a:r>
            <a:endParaRPr lang="en-US" dirty="0"/>
          </a:p>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9</a:t>
            </a:fld>
            <a:endParaRPr lang="en-US"/>
          </a:p>
        </p:txBody>
      </p:sp>
    </p:spTree>
    <p:extLst>
      <p:ext uri="{BB962C8B-B14F-4D97-AF65-F5344CB8AC3E}">
        <p14:creationId xmlns:p14="http://schemas.microsoft.com/office/powerpoint/2010/main" val="344298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007DC5"/>
              </a:buClr>
              <a:buFont typeface="Arial" panose="020B0604020202020204" pitchFamily="34" charset="0"/>
              <a:buChar char="•"/>
            </a:pPr>
            <a:r>
              <a:rPr lang="en-US" sz="1200" dirty="0">
                <a:latin typeface="Helvetica (Headings)"/>
                <a:ea typeface="Times New Roman" panose="02020603050405020304" pitchFamily="18" charset="0"/>
                <a:cs typeface="Vani" panose="020B0502040204020203" pitchFamily="34" charset="0"/>
              </a:rPr>
              <a:t>Through conversations with Screening Champions it was raised that there was a low up take of bowel screening for the residents in the care home linked to their practice </a:t>
            </a:r>
            <a:r>
              <a:rPr lang="en-US" sz="1200" dirty="0">
                <a:latin typeface="Helvetica (Headings)"/>
                <a:ea typeface="Calibri" panose="020F0502020204030204" pitchFamily="34" charset="0"/>
                <a:cs typeface="Vani" panose="020B0502040204020203" pitchFamily="34" charset="0"/>
              </a:rPr>
              <a:t> </a:t>
            </a:r>
          </a:p>
          <a:p>
            <a:pPr marL="171450" indent="-171450">
              <a:buClr>
                <a:srgbClr val="007DC5"/>
              </a:buClr>
              <a:buFont typeface="Arial" panose="020B0604020202020204" pitchFamily="34" charset="0"/>
              <a:buChar char="•"/>
            </a:pPr>
            <a:endParaRPr lang="en-GB" sz="300" dirty="0">
              <a:latin typeface="Helvetica (Headings)"/>
              <a:ea typeface="Calibri" panose="020F0502020204030204" pitchFamily="34" charset="0"/>
              <a:cs typeface="Vani" panose="020B0502040204020203" pitchFamily="34" charset="0"/>
            </a:endParaRPr>
          </a:p>
          <a:p>
            <a:pPr marL="171450" indent="-171450">
              <a:buClr>
                <a:srgbClr val="007DC5"/>
              </a:buClr>
              <a:buFont typeface="Arial" panose="020B0604020202020204" pitchFamily="34" charset="0"/>
              <a:buChar char="•"/>
            </a:pPr>
            <a:r>
              <a:rPr lang="en-US" sz="1200" dirty="0">
                <a:latin typeface="Helvetica (Headings)"/>
                <a:ea typeface="Times New Roman" panose="02020603050405020304" pitchFamily="18" charset="0"/>
                <a:cs typeface="Vani" panose="020B0502040204020203" pitchFamily="34" charset="0"/>
              </a:rPr>
              <a:t>Discussed at Exec board ages in care home lower than first thought. 14 patient showing at eligible age for bowel screening.</a:t>
            </a:r>
          </a:p>
          <a:p>
            <a:pPr marL="171450" indent="-171450">
              <a:buClr>
                <a:srgbClr val="007DC5"/>
              </a:buClr>
              <a:buFont typeface="Arial" panose="020B0604020202020204" pitchFamily="34" charset="0"/>
              <a:buChar char="•"/>
            </a:pPr>
            <a:endParaRPr lang="en-GB" sz="300" dirty="0">
              <a:latin typeface="Helvetica (Headings)"/>
              <a:ea typeface="Times New Roman" panose="02020603050405020304" pitchFamily="18" charset="0"/>
              <a:cs typeface="Vani" panose="020B0502040204020203" pitchFamily="34" charset="0"/>
            </a:endParaRPr>
          </a:p>
          <a:p>
            <a:pPr marL="171450" indent="-171450">
              <a:buClr>
                <a:srgbClr val="007DC5"/>
              </a:buClr>
              <a:buFont typeface="Arial" panose="020B0604020202020204" pitchFamily="34" charset="0"/>
              <a:buChar char="•"/>
            </a:pPr>
            <a:r>
              <a:rPr lang="en-US" sz="1200" dirty="0">
                <a:latin typeface="Helvetica (Headings)"/>
                <a:ea typeface="Times New Roman" panose="02020603050405020304" pitchFamily="18" charset="0"/>
                <a:cs typeface="Vani" panose="020B0502040204020203" pitchFamily="34" charset="0"/>
              </a:rPr>
              <a:t>From exec board I linked in with Care Coordinators who were working with the Care Homes in my PCN we agreed that going forward the Care Homes Coordinators are going to take this discussion to the MDT meetings with the Care homes, where they will check each patient record for markers that state if they are due for bowel or cervical screening. It will be discussed in the meetings with the appropriate people whether each resident should continue with screening and any support needed at practice leave e.g. access to surgery. </a:t>
            </a:r>
          </a:p>
          <a:p>
            <a:pPr marL="171450" indent="-171450">
              <a:buClr>
                <a:srgbClr val="007DC5"/>
              </a:buClr>
              <a:buFont typeface="Arial" panose="020B0604020202020204" pitchFamily="34" charset="0"/>
              <a:buChar char="•"/>
            </a:pPr>
            <a:endParaRPr lang="en-GB" sz="300" dirty="0">
              <a:latin typeface="Helvetica (Headings)"/>
              <a:ea typeface="Times New Roman" panose="02020603050405020304" pitchFamily="18" charset="0"/>
              <a:cs typeface="Vani" panose="020B0502040204020203" pitchFamily="34" charset="0"/>
            </a:endParaRPr>
          </a:p>
          <a:p>
            <a:pPr marL="171450" indent="-171450">
              <a:buClr>
                <a:srgbClr val="007DC5"/>
              </a:buClr>
              <a:buFont typeface="Arial" panose="020B0604020202020204" pitchFamily="34" charset="0"/>
              <a:buChar char="•"/>
            </a:pPr>
            <a:r>
              <a:rPr lang="en-US" sz="1200" dirty="0">
                <a:solidFill>
                  <a:srgbClr val="000000"/>
                </a:solidFill>
                <a:latin typeface="Helvetica (Headings)"/>
                <a:ea typeface="Times New Roman" panose="02020603050405020304" pitchFamily="18" charset="0"/>
                <a:cs typeface="Vani" panose="020B0502040204020203" pitchFamily="34" charset="0"/>
              </a:rPr>
              <a:t>The Care Homes Coordinators and myself meet  discuss the progress of this process and if this is something we can expand into other homes, for example LD. </a:t>
            </a:r>
          </a:p>
          <a:p>
            <a:pPr marL="171450" indent="-171450">
              <a:buClr>
                <a:srgbClr val="007DC5"/>
              </a:buClr>
              <a:buFont typeface="Arial" panose="020B0604020202020204" pitchFamily="34" charset="0"/>
              <a:buChar char="•"/>
            </a:pPr>
            <a:endParaRPr lang="en-GB" sz="300" dirty="0">
              <a:latin typeface="Helvetica (Headings)"/>
              <a:ea typeface="Times New Roman" panose="02020603050405020304" pitchFamily="18" charset="0"/>
              <a:cs typeface="Vani" panose="020B0502040204020203" pitchFamily="34" charset="0"/>
            </a:endParaRPr>
          </a:p>
          <a:p>
            <a:pPr marL="171450" indent="-171450">
              <a:buClr>
                <a:srgbClr val="007DC5"/>
              </a:buClr>
              <a:buFont typeface="Arial" panose="020B0604020202020204" pitchFamily="34" charset="0"/>
              <a:buChar char="•"/>
            </a:pPr>
            <a:r>
              <a:rPr lang="en-US" sz="1200" dirty="0">
                <a:solidFill>
                  <a:srgbClr val="000000"/>
                </a:solidFill>
                <a:latin typeface="Helvetica (Headings)"/>
                <a:ea typeface="Times New Roman" panose="02020603050405020304" pitchFamily="18" charset="0"/>
                <a:cs typeface="Vani" panose="020B0502040204020203" pitchFamily="34" charset="0"/>
              </a:rPr>
              <a:t>Looking if possible into producing some support information on all 3 screening programs for staff and </a:t>
            </a:r>
            <a:r>
              <a:rPr lang="en-US" sz="1200" dirty="0" err="1">
                <a:solidFill>
                  <a:srgbClr val="000000"/>
                </a:solidFill>
                <a:latin typeface="Helvetica (Headings)"/>
                <a:ea typeface="Times New Roman" panose="02020603050405020304" pitchFamily="18" charset="0"/>
                <a:cs typeface="Vani" panose="020B0502040204020203" pitchFamily="34" charset="0"/>
              </a:rPr>
              <a:t>carers</a:t>
            </a:r>
            <a:r>
              <a:rPr lang="en-US" sz="1200" dirty="0">
                <a:solidFill>
                  <a:srgbClr val="000000"/>
                </a:solidFill>
                <a:latin typeface="Helvetica (Headings)"/>
                <a:ea typeface="Times New Roman" panose="02020603050405020304" pitchFamily="18" charset="0"/>
                <a:cs typeface="Vani" panose="020B0502040204020203" pitchFamily="34" charset="0"/>
              </a:rPr>
              <a:t> </a:t>
            </a:r>
            <a:r>
              <a:rPr lang="en-US" sz="1200" dirty="0" err="1">
                <a:solidFill>
                  <a:srgbClr val="000000"/>
                </a:solidFill>
                <a:latin typeface="Helvetica (Headings)"/>
                <a:ea typeface="Times New Roman" panose="02020603050405020304" pitchFamily="18" charset="0"/>
                <a:cs typeface="Vani" panose="020B0502040204020203" pitchFamily="34" charset="0"/>
              </a:rPr>
              <a:t>etc</a:t>
            </a:r>
            <a:r>
              <a:rPr lang="en-US" sz="1200" dirty="0">
                <a:solidFill>
                  <a:srgbClr val="000000"/>
                </a:solidFill>
                <a:latin typeface="Helvetica (Headings)"/>
                <a:ea typeface="Times New Roman" panose="02020603050405020304" pitchFamily="18" charset="0"/>
                <a:cs typeface="Vani" panose="020B0502040204020203" pitchFamily="34" charset="0"/>
              </a:rPr>
              <a:t> should this be needed through training/ support materials.</a:t>
            </a:r>
            <a:endParaRPr lang="en-GB" sz="1200" dirty="0">
              <a:latin typeface="Helvetica (Headings)"/>
              <a:ea typeface="Calibri" panose="020F0502020204030204" pitchFamily="34" charset="0"/>
              <a:cs typeface="Van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10</a:t>
            </a:fld>
            <a:endParaRPr lang="en-US"/>
          </a:p>
        </p:txBody>
      </p:sp>
    </p:spTree>
    <p:extLst>
      <p:ext uri="{BB962C8B-B14F-4D97-AF65-F5344CB8AC3E}">
        <p14:creationId xmlns:p14="http://schemas.microsoft.com/office/powerpoint/2010/main" val="150462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933F96-D3FA-9248-A1CD-CD810D2D3726}" type="slidenum">
              <a:rPr lang="en-US" smtClean="0"/>
              <a:t>11</a:t>
            </a:fld>
            <a:endParaRPr lang="en-US"/>
          </a:p>
        </p:txBody>
      </p:sp>
    </p:spTree>
    <p:extLst>
      <p:ext uri="{BB962C8B-B14F-4D97-AF65-F5344CB8AC3E}">
        <p14:creationId xmlns:p14="http://schemas.microsoft.com/office/powerpoint/2010/main" val="301865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BF858B4B-D721-4761-87EC-0C0EE69D9B7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756968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5D9C-0723-7D44-AD26-BA11FA31A0E5}"/>
              </a:ext>
            </a:extLst>
          </p:cNvPr>
          <p:cNvSpPr>
            <a:spLocks noGrp="1"/>
          </p:cNvSpPr>
          <p:nvPr>
            <p:ph type="title"/>
          </p:nvPr>
        </p:nvSpPr>
        <p:spPr>
          <a:xfrm>
            <a:off x="839788" y="365129"/>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7CB6B1-168B-1B4D-B2B3-5BDF03EAC1C8}"/>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8B4CD2E-DD83-6343-853E-8633503ADF45}"/>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1AD562-6883-2D48-942E-976C06ED7F65}"/>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F294966-D373-2E49-BFB7-3F209CE08D5C}"/>
              </a:ext>
            </a:extLst>
          </p:cNvPr>
          <p:cNvSpPr>
            <a:spLocks noGrp="1"/>
          </p:cNvSpPr>
          <p:nvPr>
            <p:ph sz="quarter" idx="4"/>
          </p:nvPr>
        </p:nvSpPr>
        <p:spPr>
          <a:xfrm>
            <a:off x="6172202"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E1719D0F-54DC-4310-BA1A-D80716C943FB}"/>
              </a:ext>
            </a:extLst>
          </p:cNvPr>
          <p:cNvSpPr>
            <a:spLocks noGrp="1"/>
          </p:cNvSpPr>
          <p:nvPr>
            <p:ph type="ftr" sz="quarter" idx="10"/>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40822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BB53-488D-E44F-BE91-CDCC7BC207C6}"/>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4" name="Footer Placeholder 4">
            <a:extLst>
              <a:ext uri="{FF2B5EF4-FFF2-40B4-BE49-F238E27FC236}">
                <a16:creationId xmlns:a16="http://schemas.microsoft.com/office/drawing/2014/main" id="{1595267B-3360-40AF-A803-930959D64FB7}"/>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188493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7F44-26ED-854C-8444-91DBEF2163D7}"/>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1F5B33-B1A5-364F-B5CF-67A7ECA341EE}"/>
              </a:ext>
            </a:extLst>
          </p:cNvPr>
          <p:cNvSpPr>
            <a:spLocks noGrp="1"/>
          </p:cNvSpPr>
          <p:nvPr>
            <p:ph idx="1"/>
          </p:nvPr>
        </p:nvSpPr>
        <p:spPr>
          <a:xfrm>
            <a:off x="5183188" y="987429"/>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BD4A4D-E791-9547-85F3-1C4A245C9E5A}"/>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6" name="Footer Placeholder 4">
            <a:extLst>
              <a:ext uri="{FF2B5EF4-FFF2-40B4-BE49-F238E27FC236}">
                <a16:creationId xmlns:a16="http://schemas.microsoft.com/office/drawing/2014/main" id="{B2A1C184-1061-427D-A38C-46F3B9381EC1}"/>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5290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4D41-BEAC-084D-B9EA-046B893C016A}"/>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9D1CC3-548D-BA46-95AA-B555EFF860EA}"/>
              </a:ext>
            </a:extLst>
          </p:cNvPr>
          <p:cNvSpPr>
            <a:spLocks noGrp="1"/>
          </p:cNvSpPr>
          <p:nvPr>
            <p:ph type="pic" idx="1"/>
          </p:nvPr>
        </p:nvSpPr>
        <p:spPr>
          <a:xfrm>
            <a:off x="5183188" y="987429"/>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D5E6D-5E08-6B48-AEE3-FE4E95ECE0C5}"/>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6" name="Footer Placeholder 4">
            <a:extLst>
              <a:ext uri="{FF2B5EF4-FFF2-40B4-BE49-F238E27FC236}">
                <a16:creationId xmlns:a16="http://schemas.microsoft.com/office/drawing/2014/main" id="{8B081A41-5A1A-4F9F-889E-A513700F4EA1}"/>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05752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406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371064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9"/>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lvl1pPr marL="171450" marR="0" indent="-171450" algn="l" defTabSz="685800" rtl="0" eaLnBrk="1" fontAlgn="auto" latinLnBrk="0" hangingPunct="1">
              <a:lnSpc>
                <a:spcPct val="90000"/>
              </a:lnSpc>
              <a:spcBef>
                <a:spcPts val="750"/>
              </a:spcBef>
              <a:spcAft>
                <a:spcPts val="225"/>
              </a:spcAft>
              <a:buClrTx/>
              <a:buSzTx/>
              <a:buFont typeface="Arial" panose="020B0604020202020204" pitchFamily="34" charset="0"/>
              <a:buChar char="•"/>
              <a:tabLst/>
              <a:defRPr/>
            </a:lvl1pPr>
          </a:lstStyle>
          <a:p>
            <a:pPr lvl="0"/>
            <a:r>
              <a:rPr lang="en-GB"/>
              <a:t>Click to edit Master text styles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lvl="0"/>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1569389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279383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298E-C8AD-924A-9227-38207CA5FF30}"/>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FE0112-7395-F149-85FA-B2C59963391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FD4DB49-4CDA-0C4A-B660-CA4D14282D09}"/>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4">
            <a:extLst>
              <a:ext uri="{FF2B5EF4-FFF2-40B4-BE49-F238E27FC236}">
                <a16:creationId xmlns:a16="http://schemas.microsoft.com/office/drawing/2014/main" id="{45899264-09CA-4F50-9EDD-AAF724D5962B}"/>
              </a:ext>
            </a:extLst>
          </p:cNvPr>
          <p:cNvSpPr>
            <a:spLocks noGrp="1"/>
          </p:cNvSpPr>
          <p:nvPr>
            <p:ph type="ftr" sz="quarter" idx="10"/>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658025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5D9C-0723-7D44-AD26-BA11FA31A0E5}"/>
              </a:ext>
            </a:extLst>
          </p:cNvPr>
          <p:cNvSpPr>
            <a:spLocks noGrp="1"/>
          </p:cNvSpPr>
          <p:nvPr>
            <p:ph type="title"/>
          </p:nvPr>
        </p:nvSpPr>
        <p:spPr>
          <a:xfrm>
            <a:off x="839788" y="365129"/>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7CB6B1-168B-1B4D-B2B3-5BDF03EAC1C8}"/>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8B4CD2E-DD83-6343-853E-8633503ADF45}"/>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1AD562-6883-2D48-942E-976C06ED7F65}"/>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F294966-D373-2E49-BFB7-3F209CE08D5C}"/>
              </a:ext>
            </a:extLst>
          </p:cNvPr>
          <p:cNvSpPr>
            <a:spLocks noGrp="1"/>
          </p:cNvSpPr>
          <p:nvPr>
            <p:ph sz="quarter" idx="4"/>
          </p:nvPr>
        </p:nvSpPr>
        <p:spPr>
          <a:xfrm>
            <a:off x="6172202"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Footer Placeholder 4">
            <a:extLst>
              <a:ext uri="{FF2B5EF4-FFF2-40B4-BE49-F238E27FC236}">
                <a16:creationId xmlns:a16="http://schemas.microsoft.com/office/drawing/2014/main" id="{BA582023-C8FA-5749-B193-E37CB6701CB3}"/>
              </a:ext>
            </a:extLst>
          </p:cNvPr>
          <p:cNvSpPr>
            <a:spLocks noGrp="1"/>
          </p:cNvSpPr>
          <p:nvPr>
            <p:ph type="ftr" sz="quarter" idx="10"/>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98496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BF858B4B-D721-4761-87EC-0C0EE69D9B7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443958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BB53-488D-E44F-BE91-CDCC7BC207C6}"/>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7" name="Footer Placeholder 4">
            <a:extLst>
              <a:ext uri="{FF2B5EF4-FFF2-40B4-BE49-F238E27FC236}">
                <a16:creationId xmlns:a16="http://schemas.microsoft.com/office/drawing/2014/main" id="{AA9216CF-C375-4143-A227-45E1AA58201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791167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7F44-26ED-854C-8444-91DBEF2163D7}"/>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1F5B33-B1A5-364F-B5CF-67A7ECA341EE}"/>
              </a:ext>
            </a:extLst>
          </p:cNvPr>
          <p:cNvSpPr>
            <a:spLocks noGrp="1"/>
          </p:cNvSpPr>
          <p:nvPr>
            <p:ph idx="1"/>
          </p:nvPr>
        </p:nvSpPr>
        <p:spPr>
          <a:xfrm>
            <a:off x="5183188" y="987429"/>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BD4A4D-E791-9547-85F3-1C4A245C9E5A}"/>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Footer Placeholder 4">
            <a:extLst>
              <a:ext uri="{FF2B5EF4-FFF2-40B4-BE49-F238E27FC236}">
                <a16:creationId xmlns:a16="http://schemas.microsoft.com/office/drawing/2014/main" id="{5598C509-BA84-AC44-B5E2-201185CE94F4}"/>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1640358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4D41-BEAC-084D-B9EA-046B893C016A}"/>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9D1CC3-548D-BA46-95AA-B555EFF860EA}"/>
              </a:ext>
            </a:extLst>
          </p:cNvPr>
          <p:cNvSpPr>
            <a:spLocks noGrp="1"/>
          </p:cNvSpPr>
          <p:nvPr>
            <p:ph type="pic" idx="1"/>
          </p:nvPr>
        </p:nvSpPr>
        <p:spPr>
          <a:xfrm>
            <a:off x="5183188" y="987429"/>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D5E6D-5E08-6B48-AEE3-FE4E95ECE0C5}"/>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Footer Placeholder 4">
            <a:extLst>
              <a:ext uri="{FF2B5EF4-FFF2-40B4-BE49-F238E27FC236}">
                <a16:creationId xmlns:a16="http://schemas.microsoft.com/office/drawing/2014/main" id="{E8E8EECD-5142-B245-A5F5-CB36F4E0B46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2000976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FD1FB4-37A2-3345-AD03-C018936F00C5}"/>
              </a:ext>
            </a:extLst>
          </p:cNvPr>
          <p:cNvSpPr/>
          <p:nvPr userDrawn="1"/>
        </p:nvSpPr>
        <p:spPr>
          <a:xfrm>
            <a:off x="4014652" y="3857897"/>
            <a:ext cx="8307979" cy="3082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8BAF98FD-C8AB-4829-BC8D-9C03DB81BD3C}"/>
              </a:ext>
            </a:extLst>
          </p:cNvPr>
          <p:cNvSpPr>
            <a:spLocks noGrp="1"/>
          </p:cNvSpPr>
          <p:nvPr userDrawn="1">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grpSp>
        <p:nvGrpSpPr>
          <p:cNvPr id="5" name="Group 4">
            <a:extLst>
              <a:ext uri="{FF2B5EF4-FFF2-40B4-BE49-F238E27FC236}">
                <a16:creationId xmlns:a16="http://schemas.microsoft.com/office/drawing/2014/main" id="{9F4630FF-2517-47D3-9C01-183C1AA54089}"/>
              </a:ext>
            </a:extLst>
          </p:cNvPr>
          <p:cNvGrpSpPr/>
          <p:nvPr userDrawn="1"/>
        </p:nvGrpSpPr>
        <p:grpSpPr>
          <a:xfrm>
            <a:off x="2745211" y="2007968"/>
            <a:ext cx="6701578" cy="2842063"/>
            <a:chOff x="2381341" y="2007968"/>
            <a:chExt cx="6701578" cy="2842063"/>
          </a:xfrm>
        </p:grpSpPr>
        <p:pic>
          <p:nvPicPr>
            <p:cNvPr id="3" name="Picture 2" descr="Diagram&#10;&#10;Description automatically generated">
              <a:extLst>
                <a:ext uri="{FF2B5EF4-FFF2-40B4-BE49-F238E27FC236}">
                  <a16:creationId xmlns:a16="http://schemas.microsoft.com/office/drawing/2014/main" id="{B77994B9-50CD-41DD-BC3E-C99C9C0BC371}"/>
                </a:ext>
              </a:extLst>
            </p:cNvPr>
            <p:cNvPicPr>
              <a:picLocks noChangeAspect="1"/>
            </p:cNvPicPr>
            <p:nvPr userDrawn="1"/>
          </p:nvPicPr>
          <p:blipFill>
            <a:blip r:embed="rId2"/>
            <a:stretch>
              <a:fillRect/>
            </a:stretch>
          </p:blipFill>
          <p:spPr>
            <a:xfrm>
              <a:off x="2381341" y="2007968"/>
              <a:ext cx="2842063" cy="2842063"/>
            </a:xfrm>
            <a:prstGeom prst="rect">
              <a:avLst/>
            </a:prstGeom>
          </p:spPr>
        </p:pic>
        <p:pic>
          <p:nvPicPr>
            <p:cNvPr id="8" name="Picture 7" descr="Logo, company name&#10;&#10;Description automatically generated">
              <a:extLst>
                <a:ext uri="{FF2B5EF4-FFF2-40B4-BE49-F238E27FC236}">
                  <a16:creationId xmlns:a16="http://schemas.microsoft.com/office/drawing/2014/main" id="{72E8F660-C52C-46C0-B364-4A2E30694A23}"/>
                </a:ext>
              </a:extLst>
            </p:cNvPr>
            <p:cNvPicPr>
              <a:picLocks noChangeAspect="1"/>
            </p:cNvPicPr>
            <p:nvPr userDrawn="1"/>
          </p:nvPicPr>
          <p:blipFill>
            <a:blip r:embed="rId3"/>
            <a:stretch>
              <a:fillRect/>
            </a:stretch>
          </p:blipFill>
          <p:spPr>
            <a:xfrm>
              <a:off x="5223404" y="2355647"/>
              <a:ext cx="3859515" cy="2202412"/>
            </a:xfrm>
            <a:prstGeom prst="rect">
              <a:avLst/>
            </a:prstGeom>
          </p:spPr>
        </p:pic>
      </p:grpSp>
    </p:spTree>
    <p:extLst>
      <p:ext uri="{BB962C8B-B14F-4D97-AF65-F5344CB8AC3E}">
        <p14:creationId xmlns:p14="http://schemas.microsoft.com/office/powerpoint/2010/main" val="1887737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FD1FB4-37A2-3345-AD03-C018936F00C5}"/>
              </a:ext>
            </a:extLst>
          </p:cNvPr>
          <p:cNvSpPr/>
          <p:nvPr userDrawn="1"/>
        </p:nvSpPr>
        <p:spPr>
          <a:xfrm>
            <a:off x="4014652" y="3857897"/>
            <a:ext cx="8307979" cy="3082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82505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862855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9"/>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lvl1pPr marL="171450" marR="0" indent="-171450" algn="l" defTabSz="685800" rtl="0" eaLnBrk="1" fontAlgn="auto" latinLnBrk="0" hangingPunct="1">
              <a:lnSpc>
                <a:spcPct val="90000"/>
              </a:lnSpc>
              <a:spcBef>
                <a:spcPts val="750"/>
              </a:spcBef>
              <a:spcAft>
                <a:spcPts val="225"/>
              </a:spcAft>
              <a:buClrTx/>
              <a:buSzTx/>
              <a:buFont typeface="Arial" panose="020B0604020202020204" pitchFamily="34" charset="0"/>
              <a:buChar char="•"/>
              <a:tabLst/>
              <a:defRPr/>
            </a:lvl1pPr>
          </a:lstStyle>
          <a:p>
            <a:pPr lvl="0"/>
            <a:r>
              <a:rPr lang="en-GB"/>
              <a:t>Click to edit Master text styles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lvl="0"/>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227909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ADD3D46A-5F44-1A48-956D-F2B9BDD1E7D4}"/>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181638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298E-C8AD-924A-9227-38207CA5FF30}"/>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FE0112-7395-F149-85FA-B2C59963391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FD4DB49-4CDA-0C4A-B660-CA4D14282D09}"/>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4">
            <a:extLst>
              <a:ext uri="{FF2B5EF4-FFF2-40B4-BE49-F238E27FC236}">
                <a16:creationId xmlns:a16="http://schemas.microsoft.com/office/drawing/2014/main" id="{45899264-09CA-4F50-9EDD-AAF724D5962B}"/>
              </a:ext>
            </a:extLst>
          </p:cNvPr>
          <p:cNvSpPr>
            <a:spLocks noGrp="1"/>
          </p:cNvSpPr>
          <p:nvPr>
            <p:ph type="ftr" sz="quarter" idx="10"/>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876077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5D9C-0723-7D44-AD26-BA11FA31A0E5}"/>
              </a:ext>
            </a:extLst>
          </p:cNvPr>
          <p:cNvSpPr>
            <a:spLocks noGrp="1"/>
          </p:cNvSpPr>
          <p:nvPr>
            <p:ph type="title"/>
          </p:nvPr>
        </p:nvSpPr>
        <p:spPr>
          <a:xfrm>
            <a:off x="839788" y="365129"/>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7CB6B1-168B-1B4D-B2B3-5BDF03EAC1C8}"/>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8B4CD2E-DD83-6343-853E-8633503ADF45}"/>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1AD562-6883-2D48-942E-976C06ED7F65}"/>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F294966-D373-2E49-BFB7-3F209CE08D5C}"/>
              </a:ext>
            </a:extLst>
          </p:cNvPr>
          <p:cNvSpPr>
            <a:spLocks noGrp="1"/>
          </p:cNvSpPr>
          <p:nvPr>
            <p:ph sz="quarter" idx="4"/>
          </p:nvPr>
        </p:nvSpPr>
        <p:spPr>
          <a:xfrm>
            <a:off x="6172202"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Footer Placeholder 4">
            <a:extLst>
              <a:ext uri="{FF2B5EF4-FFF2-40B4-BE49-F238E27FC236}">
                <a16:creationId xmlns:a16="http://schemas.microsoft.com/office/drawing/2014/main" id="{BA582023-C8FA-5749-B193-E37CB6701CB3}"/>
              </a:ext>
            </a:extLst>
          </p:cNvPr>
          <p:cNvSpPr>
            <a:spLocks noGrp="1"/>
          </p:cNvSpPr>
          <p:nvPr>
            <p:ph type="ftr" sz="quarter" idx="10"/>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74869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BF858B4B-D721-4761-87EC-0C0EE69D9B7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302492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BB53-488D-E44F-BE91-CDCC7BC207C6}"/>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7" name="Footer Placeholder 4">
            <a:extLst>
              <a:ext uri="{FF2B5EF4-FFF2-40B4-BE49-F238E27FC236}">
                <a16:creationId xmlns:a16="http://schemas.microsoft.com/office/drawing/2014/main" id="{AA9216CF-C375-4143-A227-45E1AA58201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2151439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7F44-26ED-854C-8444-91DBEF2163D7}"/>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1F5B33-B1A5-364F-B5CF-67A7ECA341EE}"/>
              </a:ext>
            </a:extLst>
          </p:cNvPr>
          <p:cNvSpPr>
            <a:spLocks noGrp="1"/>
          </p:cNvSpPr>
          <p:nvPr>
            <p:ph idx="1"/>
          </p:nvPr>
        </p:nvSpPr>
        <p:spPr>
          <a:xfrm>
            <a:off x="5183188" y="987429"/>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BD4A4D-E791-9547-85F3-1C4A245C9E5A}"/>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Footer Placeholder 4">
            <a:extLst>
              <a:ext uri="{FF2B5EF4-FFF2-40B4-BE49-F238E27FC236}">
                <a16:creationId xmlns:a16="http://schemas.microsoft.com/office/drawing/2014/main" id="{5598C509-BA84-AC44-B5E2-201185CE94F4}"/>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142502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4D41-BEAC-084D-B9EA-046B893C016A}"/>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9D1CC3-548D-BA46-95AA-B555EFF860EA}"/>
              </a:ext>
            </a:extLst>
          </p:cNvPr>
          <p:cNvSpPr>
            <a:spLocks noGrp="1"/>
          </p:cNvSpPr>
          <p:nvPr>
            <p:ph type="pic" idx="1"/>
          </p:nvPr>
        </p:nvSpPr>
        <p:spPr>
          <a:xfrm>
            <a:off x="5183188" y="987429"/>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D5E6D-5E08-6B48-AEE3-FE4E95ECE0C5}"/>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Footer Placeholder 4">
            <a:extLst>
              <a:ext uri="{FF2B5EF4-FFF2-40B4-BE49-F238E27FC236}">
                <a16:creationId xmlns:a16="http://schemas.microsoft.com/office/drawing/2014/main" id="{E8E8EECD-5142-B245-A5F5-CB36F4E0B46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887807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FD1FB4-37A2-3345-AD03-C018936F00C5}"/>
              </a:ext>
            </a:extLst>
          </p:cNvPr>
          <p:cNvSpPr/>
          <p:nvPr userDrawn="1"/>
        </p:nvSpPr>
        <p:spPr>
          <a:xfrm>
            <a:off x="4014652" y="3857897"/>
            <a:ext cx="8307979" cy="3082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 name="Group 1">
            <a:extLst>
              <a:ext uri="{FF2B5EF4-FFF2-40B4-BE49-F238E27FC236}">
                <a16:creationId xmlns:a16="http://schemas.microsoft.com/office/drawing/2014/main" id="{7EACE3E7-9324-40F8-87A6-8787A794C6B0}"/>
              </a:ext>
            </a:extLst>
          </p:cNvPr>
          <p:cNvGrpSpPr/>
          <p:nvPr userDrawn="1"/>
        </p:nvGrpSpPr>
        <p:grpSpPr>
          <a:xfrm>
            <a:off x="2381341" y="2007968"/>
            <a:ext cx="7429317" cy="2842063"/>
            <a:chOff x="2416718" y="1880148"/>
            <a:chExt cx="7429317" cy="2842063"/>
          </a:xfrm>
        </p:grpSpPr>
        <p:pic>
          <p:nvPicPr>
            <p:cNvPr id="3" name="Picture 2" descr="Diagram&#10;&#10;Description automatically generated">
              <a:extLst>
                <a:ext uri="{FF2B5EF4-FFF2-40B4-BE49-F238E27FC236}">
                  <a16:creationId xmlns:a16="http://schemas.microsoft.com/office/drawing/2014/main" id="{B77994B9-50CD-41DD-BC3E-C99C9C0BC371}"/>
                </a:ext>
              </a:extLst>
            </p:cNvPr>
            <p:cNvPicPr>
              <a:picLocks noChangeAspect="1"/>
            </p:cNvPicPr>
            <p:nvPr userDrawn="1"/>
          </p:nvPicPr>
          <p:blipFill>
            <a:blip r:embed="rId2"/>
            <a:stretch>
              <a:fillRect/>
            </a:stretch>
          </p:blipFill>
          <p:spPr>
            <a:xfrm>
              <a:off x="2416718" y="1880148"/>
              <a:ext cx="2842063" cy="2842063"/>
            </a:xfrm>
            <a:prstGeom prst="rect">
              <a:avLst/>
            </a:prstGeom>
          </p:spPr>
        </p:pic>
        <p:pic>
          <p:nvPicPr>
            <p:cNvPr id="4" name="Picture 3">
              <a:extLst>
                <a:ext uri="{FF2B5EF4-FFF2-40B4-BE49-F238E27FC236}">
                  <a16:creationId xmlns:a16="http://schemas.microsoft.com/office/drawing/2014/main" id="{E7CEC06D-349E-4419-9337-452AC590227F}"/>
                </a:ext>
              </a:extLst>
            </p:cNvPr>
            <p:cNvPicPr>
              <a:picLocks noChangeAspect="1"/>
            </p:cNvPicPr>
            <p:nvPr userDrawn="1"/>
          </p:nvPicPr>
          <p:blipFill rotWithShape="1">
            <a:blip r:embed="rId3"/>
            <a:srcRect l="38616" t="22943" b="16206"/>
            <a:stretch/>
          </p:blipFill>
          <p:spPr>
            <a:xfrm>
              <a:off x="5223631" y="2286325"/>
              <a:ext cx="4622404" cy="2285350"/>
            </a:xfrm>
            <a:prstGeom prst="rect">
              <a:avLst/>
            </a:prstGeom>
          </p:spPr>
        </p:pic>
      </p:grpSp>
      <p:sp>
        <p:nvSpPr>
          <p:cNvPr id="6" name="Footer Placeholder 4">
            <a:extLst>
              <a:ext uri="{FF2B5EF4-FFF2-40B4-BE49-F238E27FC236}">
                <a16:creationId xmlns:a16="http://schemas.microsoft.com/office/drawing/2014/main" id="{8BAF98FD-C8AB-4829-BC8D-9C03DB81BD3C}"/>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spTree>
    <p:extLst>
      <p:ext uri="{BB962C8B-B14F-4D97-AF65-F5344CB8AC3E}">
        <p14:creationId xmlns:p14="http://schemas.microsoft.com/office/powerpoint/2010/main" val="3087259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FD1FB4-37A2-3345-AD03-C018936F00C5}"/>
              </a:ext>
            </a:extLst>
          </p:cNvPr>
          <p:cNvSpPr/>
          <p:nvPr userDrawn="1"/>
        </p:nvSpPr>
        <p:spPr>
          <a:xfrm>
            <a:off x="4014652" y="3857897"/>
            <a:ext cx="8307979" cy="3082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95049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32C3DA06-3A8F-4C8C-8611-48952CF80F1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918250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pic>
        <p:nvPicPr>
          <p:cNvPr id="4" name="Picture 3">
            <a:extLst>
              <a:ext uri="{FF2B5EF4-FFF2-40B4-BE49-F238E27FC236}">
                <a16:creationId xmlns:a16="http://schemas.microsoft.com/office/drawing/2014/main" id="{E2BDB35D-0A06-1E47-8287-7B20E164F8C4}"/>
              </a:ext>
            </a:extLst>
          </p:cNvPr>
          <p:cNvPicPr>
            <a:picLocks noChangeAspect="1"/>
          </p:cNvPicPr>
          <p:nvPr userDrawn="1"/>
        </p:nvPicPr>
        <p:blipFill>
          <a:blip r:embed="rId2"/>
          <a:stretch>
            <a:fillRect/>
          </a:stretch>
        </p:blipFill>
        <p:spPr>
          <a:xfrm>
            <a:off x="3776521" y="2553368"/>
            <a:ext cx="4531591" cy="1368234"/>
          </a:xfrm>
          <a:prstGeom prst="rect">
            <a:avLst/>
          </a:prstGeom>
        </p:spPr>
      </p:pic>
    </p:spTree>
    <p:extLst>
      <p:ext uri="{BB962C8B-B14F-4D97-AF65-F5344CB8AC3E}">
        <p14:creationId xmlns:p14="http://schemas.microsoft.com/office/powerpoint/2010/main" val="3621918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9"/>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lvl1pPr marL="171450" marR="0" indent="-171450" algn="l" defTabSz="685800" rtl="0" eaLnBrk="1" fontAlgn="auto" latinLnBrk="0" hangingPunct="1">
              <a:lnSpc>
                <a:spcPct val="90000"/>
              </a:lnSpc>
              <a:spcBef>
                <a:spcPts val="750"/>
              </a:spcBef>
              <a:spcAft>
                <a:spcPts val="225"/>
              </a:spcAft>
              <a:buClrTx/>
              <a:buSzTx/>
              <a:buFont typeface="Arial" panose="020B0604020202020204" pitchFamily="34" charset="0"/>
              <a:buChar char="•"/>
              <a:tabLst/>
              <a:defRPr/>
            </a:lvl1pPr>
          </a:lstStyle>
          <a:p>
            <a:pPr lvl="0"/>
            <a:r>
              <a:rPr lang="en-GB"/>
              <a:t>Click to edit Master text styles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lvl="0"/>
            <a:endParaRPr lang="en-US"/>
          </a:p>
        </p:txBody>
      </p:sp>
      <p:sp>
        <p:nvSpPr>
          <p:cNvPr id="5" name="Footer Placeholder 4">
            <a:extLst>
              <a:ext uri="{FF2B5EF4-FFF2-40B4-BE49-F238E27FC236}">
                <a16:creationId xmlns:a16="http://schemas.microsoft.com/office/drawing/2014/main" id="{ADFD9F0C-830E-4473-9D1A-3CA30CB0A37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537152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130ACD73-F600-4E41-B966-34A2D6606F2E}"/>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703622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298E-C8AD-924A-9227-38207CA5FF30}"/>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FE0112-7395-F149-85FA-B2C59963391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FD4DB49-4CDA-0C4A-B660-CA4D14282D09}"/>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4">
            <a:extLst>
              <a:ext uri="{FF2B5EF4-FFF2-40B4-BE49-F238E27FC236}">
                <a16:creationId xmlns:a16="http://schemas.microsoft.com/office/drawing/2014/main" id="{4E5BE8F8-444F-49F2-B1F3-C4F7992A59A9}"/>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054152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BF858B4B-D721-4761-87EC-0C0EE69D9B7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432051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5D9C-0723-7D44-AD26-BA11FA31A0E5}"/>
              </a:ext>
            </a:extLst>
          </p:cNvPr>
          <p:cNvSpPr>
            <a:spLocks noGrp="1"/>
          </p:cNvSpPr>
          <p:nvPr>
            <p:ph type="title"/>
          </p:nvPr>
        </p:nvSpPr>
        <p:spPr>
          <a:xfrm>
            <a:off x="839788" y="365129"/>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7CB6B1-168B-1B4D-B2B3-5BDF03EAC1C8}"/>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8B4CD2E-DD83-6343-853E-8633503ADF45}"/>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1AD562-6883-2D48-942E-976C06ED7F65}"/>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F294966-D373-2E49-BFB7-3F209CE08D5C}"/>
              </a:ext>
            </a:extLst>
          </p:cNvPr>
          <p:cNvSpPr>
            <a:spLocks noGrp="1"/>
          </p:cNvSpPr>
          <p:nvPr>
            <p:ph sz="quarter" idx="4"/>
          </p:nvPr>
        </p:nvSpPr>
        <p:spPr>
          <a:xfrm>
            <a:off x="6172202"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5F80C7A6-8295-473E-83EF-882AADA546DE}"/>
              </a:ext>
            </a:extLst>
          </p:cNvPr>
          <p:cNvSpPr>
            <a:spLocks noGrp="1"/>
          </p:cNvSpPr>
          <p:nvPr>
            <p:ph type="ftr" sz="quarter" idx="10"/>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858141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BB53-488D-E44F-BE91-CDCC7BC207C6}"/>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4" name="Footer Placeholder 4">
            <a:extLst>
              <a:ext uri="{FF2B5EF4-FFF2-40B4-BE49-F238E27FC236}">
                <a16:creationId xmlns:a16="http://schemas.microsoft.com/office/drawing/2014/main" id="{8A94163C-42C3-4E64-B7F2-EB4A2CE9992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555440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7F44-26ED-854C-8444-91DBEF2163D7}"/>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1F5B33-B1A5-364F-B5CF-67A7ECA341EE}"/>
              </a:ext>
            </a:extLst>
          </p:cNvPr>
          <p:cNvSpPr>
            <a:spLocks noGrp="1"/>
          </p:cNvSpPr>
          <p:nvPr>
            <p:ph idx="1"/>
          </p:nvPr>
        </p:nvSpPr>
        <p:spPr>
          <a:xfrm>
            <a:off x="5183188" y="987429"/>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BD4A4D-E791-9547-85F3-1C4A245C9E5A}"/>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9" name="Footer Placeholder 4">
            <a:extLst>
              <a:ext uri="{FF2B5EF4-FFF2-40B4-BE49-F238E27FC236}">
                <a16:creationId xmlns:a16="http://schemas.microsoft.com/office/drawing/2014/main" id="{5598C509-BA84-AC44-B5E2-201185CE94F4}"/>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046921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4D41-BEAC-084D-B9EA-046B893C016A}"/>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9D1CC3-548D-BA46-95AA-B555EFF860EA}"/>
              </a:ext>
            </a:extLst>
          </p:cNvPr>
          <p:cNvSpPr>
            <a:spLocks noGrp="1"/>
          </p:cNvSpPr>
          <p:nvPr>
            <p:ph type="pic" idx="1"/>
          </p:nvPr>
        </p:nvSpPr>
        <p:spPr>
          <a:xfrm>
            <a:off x="5183188" y="987429"/>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D5E6D-5E08-6B48-AEE3-FE4E95ECE0C5}"/>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6" name="Footer Placeholder 4">
            <a:extLst>
              <a:ext uri="{FF2B5EF4-FFF2-40B4-BE49-F238E27FC236}">
                <a16:creationId xmlns:a16="http://schemas.microsoft.com/office/drawing/2014/main" id="{2D1D7AE3-8965-4AC7-83AC-E7C5DA964D3A}"/>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990324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963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A6826E7-3CF2-D14E-90A4-C1E31EBF32D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715615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A6826E7-3CF2-D14E-90A4-C1E31EBF32D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2307156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BF858B4B-D721-4761-87EC-0C0EE69D9B7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2272432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pic>
        <p:nvPicPr>
          <p:cNvPr id="4" name="Picture 3">
            <a:extLst>
              <a:ext uri="{FF2B5EF4-FFF2-40B4-BE49-F238E27FC236}">
                <a16:creationId xmlns:a16="http://schemas.microsoft.com/office/drawing/2014/main" id="{E2BDB35D-0A06-1E47-8287-7B20E164F8C4}"/>
              </a:ext>
            </a:extLst>
          </p:cNvPr>
          <p:cNvPicPr>
            <a:picLocks noChangeAspect="1"/>
          </p:cNvPicPr>
          <p:nvPr userDrawn="1"/>
        </p:nvPicPr>
        <p:blipFill>
          <a:blip r:embed="rId2"/>
          <a:stretch>
            <a:fillRect/>
          </a:stretch>
        </p:blipFill>
        <p:spPr>
          <a:xfrm>
            <a:off x="3776521" y="2553368"/>
            <a:ext cx="4531591" cy="1368234"/>
          </a:xfrm>
          <a:prstGeom prst="rect">
            <a:avLst/>
          </a:prstGeom>
        </p:spPr>
      </p:pic>
    </p:spTree>
    <p:extLst>
      <p:ext uri="{BB962C8B-B14F-4D97-AF65-F5344CB8AC3E}">
        <p14:creationId xmlns:p14="http://schemas.microsoft.com/office/powerpoint/2010/main" val="3716709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9"/>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lvl1pPr marL="171450" marR="0" indent="-171450" algn="l" defTabSz="685800" rtl="0" eaLnBrk="1" fontAlgn="auto" latinLnBrk="0" hangingPunct="1">
              <a:lnSpc>
                <a:spcPct val="90000"/>
              </a:lnSpc>
              <a:spcBef>
                <a:spcPts val="750"/>
              </a:spcBef>
              <a:spcAft>
                <a:spcPts val="225"/>
              </a:spcAft>
              <a:buClrTx/>
              <a:buSzTx/>
              <a:buFont typeface="Arial" panose="020B0604020202020204" pitchFamily="34" charset="0"/>
              <a:buChar char="•"/>
              <a:tabLst/>
              <a:defRPr/>
            </a:lvl1pPr>
          </a:lstStyle>
          <a:p>
            <a:pPr lvl="0"/>
            <a:r>
              <a:rPr lang="en-GB"/>
              <a:t>Click to edit Master text styles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lvl="0"/>
            <a:endParaRPr lang="en-US"/>
          </a:p>
        </p:txBody>
      </p:sp>
      <p:sp>
        <p:nvSpPr>
          <p:cNvPr id="5" name="Footer Placeholder 4">
            <a:extLst>
              <a:ext uri="{FF2B5EF4-FFF2-40B4-BE49-F238E27FC236}">
                <a16:creationId xmlns:a16="http://schemas.microsoft.com/office/drawing/2014/main" id="{AAD6AA81-B044-4837-A778-D965385EE76A}"/>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02771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53C-5325-7242-841A-9E3C9F5ED39F}"/>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50"/>
            </a:lvl1pPr>
          </a:lstStyle>
          <a:p>
            <a:r>
              <a:rPr lang="en-GB"/>
              <a:t>Click to edit Master title style</a:t>
            </a:r>
            <a:endParaRPr lang="en-US"/>
          </a:p>
        </p:txBody>
      </p:sp>
      <p:sp>
        <p:nvSpPr>
          <p:cNvPr id="3" name="Subtitle 2">
            <a:extLst>
              <a:ext uri="{FF2B5EF4-FFF2-40B4-BE49-F238E27FC236}">
                <a16:creationId xmlns:a16="http://schemas.microsoft.com/office/drawing/2014/main" id="{25680250-1191-3344-ADA1-6AF2C6A37A5F}"/>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BF858B4B-D721-4761-87EC-0C0EE69D9B7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64641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60ADCCF9-ADFB-4F27-B801-DF07DCF02CF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33635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298E-C8AD-924A-9227-38207CA5FF30}"/>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FE0112-7395-F149-85FA-B2C59963391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FD4DB49-4CDA-0C4A-B660-CA4D14282D09}"/>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4">
            <a:extLst>
              <a:ext uri="{FF2B5EF4-FFF2-40B4-BE49-F238E27FC236}">
                <a16:creationId xmlns:a16="http://schemas.microsoft.com/office/drawing/2014/main" id="{CEE125F7-DEE9-4123-8250-1113F4E051C6}"/>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3170294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5D9C-0723-7D44-AD26-BA11FA31A0E5}"/>
              </a:ext>
            </a:extLst>
          </p:cNvPr>
          <p:cNvSpPr>
            <a:spLocks noGrp="1"/>
          </p:cNvSpPr>
          <p:nvPr>
            <p:ph type="title"/>
          </p:nvPr>
        </p:nvSpPr>
        <p:spPr>
          <a:xfrm>
            <a:off x="839788" y="365129"/>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7CB6B1-168B-1B4D-B2B3-5BDF03EAC1C8}"/>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8B4CD2E-DD83-6343-853E-8633503ADF45}"/>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1AD562-6883-2D48-942E-976C06ED7F65}"/>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F294966-D373-2E49-BFB7-3F209CE08D5C}"/>
              </a:ext>
            </a:extLst>
          </p:cNvPr>
          <p:cNvSpPr>
            <a:spLocks noGrp="1"/>
          </p:cNvSpPr>
          <p:nvPr>
            <p:ph sz="quarter" idx="4"/>
          </p:nvPr>
        </p:nvSpPr>
        <p:spPr>
          <a:xfrm>
            <a:off x="6172202"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4">
            <a:extLst>
              <a:ext uri="{FF2B5EF4-FFF2-40B4-BE49-F238E27FC236}">
                <a16:creationId xmlns:a16="http://schemas.microsoft.com/office/drawing/2014/main" id="{E1719D0F-54DC-4310-BA1A-D80716C943FB}"/>
              </a:ext>
            </a:extLst>
          </p:cNvPr>
          <p:cNvSpPr>
            <a:spLocks noGrp="1"/>
          </p:cNvSpPr>
          <p:nvPr>
            <p:ph type="ftr" sz="quarter" idx="10"/>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499268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BB53-488D-E44F-BE91-CDCC7BC207C6}"/>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4" name="Footer Placeholder 4">
            <a:extLst>
              <a:ext uri="{FF2B5EF4-FFF2-40B4-BE49-F238E27FC236}">
                <a16:creationId xmlns:a16="http://schemas.microsoft.com/office/drawing/2014/main" id="{1595267B-3360-40AF-A803-930959D64FB7}"/>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015870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7F44-26ED-854C-8444-91DBEF2163D7}"/>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1F5B33-B1A5-364F-B5CF-67A7ECA341EE}"/>
              </a:ext>
            </a:extLst>
          </p:cNvPr>
          <p:cNvSpPr>
            <a:spLocks noGrp="1"/>
          </p:cNvSpPr>
          <p:nvPr>
            <p:ph idx="1"/>
          </p:nvPr>
        </p:nvSpPr>
        <p:spPr>
          <a:xfrm>
            <a:off x="5183188" y="987429"/>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BD4A4D-E791-9547-85F3-1C4A245C9E5A}"/>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6" name="Footer Placeholder 4">
            <a:extLst>
              <a:ext uri="{FF2B5EF4-FFF2-40B4-BE49-F238E27FC236}">
                <a16:creationId xmlns:a16="http://schemas.microsoft.com/office/drawing/2014/main" id="{B2A1C184-1061-427D-A38C-46F3B9381EC1}"/>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41177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4D41-BEAC-084D-B9EA-046B893C016A}"/>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9D1CC3-548D-BA46-95AA-B555EFF860EA}"/>
              </a:ext>
            </a:extLst>
          </p:cNvPr>
          <p:cNvSpPr>
            <a:spLocks noGrp="1"/>
          </p:cNvSpPr>
          <p:nvPr>
            <p:ph type="pic" idx="1"/>
          </p:nvPr>
        </p:nvSpPr>
        <p:spPr>
          <a:xfrm>
            <a:off x="5183188" y="987429"/>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D5E6D-5E08-6B48-AEE3-FE4E95ECE0C5}"/>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6" name="Footer Placeholder 4">
            <a:extLst>
              <a:ext uri="{FF2B5EF4-FFF2-40B4-BE49-F238E27FC236}">
                <a16:creationId xmlns:a16="http://schemas.microsoft.com/office/drawing/2014/main" id="{8B081A41-5A1A-4F9F-889E-A513700F4EA1}"/>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612839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344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A6826E7-3CF2-D14E-90A4-C1E31EBF32D3}"/>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961480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l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7F069DB-8681-2747-9A9A-B157281A31ED}"/>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pic>
        <p:nvPicPr>
          <p:cNvPr id="4" name="Picture 3">
            <a:extLst>
              <a:ext uri="{FF2B5EF4-FFF2-40B4-BE49-F238E27FC236}">
                <a16:creationId xmlns:a16="http://schemas.microsoft.com/office/drawing/2014/main" id="{E2BDB35D-0A06-1E47-8287-7B20E164F8C4}"/>
              </a:ext>
            </a:extLst>
          </p:cNvPr>
          <p:cNvPicPr>
            <a:picLocks noChangeAspect="1"/>
          </p:cNvPicPr>
          <p:nvPr userDrawn="1"/>
        </p:nvPicPr>
        <p:blipFill>
          <a:blip r:embed="rId2"/>
          <a:stretch>
            <a:fillRect/>
          </a:stretch>
        </p:blipFill>
        <p:spPr>
          <a:xfrm>
            <a:off x="3776521" y="2553368"/>
            <a:ext cx="4531591" cy="1368234"/>
          </a:xfrm>
          <a:prstGeom prst="rect">
            <a:avLst/>
          </a:prstGeom>
        </p:spPr>
      </p:pic>
    </p:spTree>
    <p:extLst>
      <p:ext uri="{BB962C8B-B14F-4D97-AF65-F5344CB8AC3E}">
        <p14:creationId xmlns:p14="http://schemas.microsoft.com/office/powerpoint/2010/main" val="15626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hasCustomPrompt="1"/>
          </p:nvPr>
        </p:nvSpPr>
        <p:spPr>
          <a:xfrm>
            <a:off x="838200" y="365129"/>
            <a:ext cx="10515600" cy="1325563"/>
          </a:xfrm>
          <a:prstGeom prst="rect">
            <a:avLst/>
          </a:prstGeom>
        </p:spPr>
        <p:txBody>
          <a:bodyPr/>
          <a:lstStyle/>
          <a:p>
            <a:r>
              <a:rPr lang="en-GB"/>
              <a:t>Today</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lvl1pPr marL="171450" marR="0" indent="-171450" algn="l" defTabSz="685800" rtl="0" eaLnBrk="1" fontAlgn="auto" latinLnBrk="0" hangingPunct="1">
              <a:lnSpc>
                <a:spcPct val="90000"/>
              </a:lnSpc>
              <a:spcBef>
                <a:spcPts val="750"/>
              </a:spcBef>
              <a:spcAft>
                <a:spcPts val="225"/>
              </a:spcAft>
              <a:buClrTx/>
              <a:buSzTx/>
              <a:buFont typeface="Arial" panose="020B0604020202020204" pitchFamily="34" charset="0"/>
              <a:buChar char="•"/>
              <a:tabLst/>
              <a:defRPr/>
            </a:lvl1pPr>
          </a:lstStyle>
          <a:p>
            <a:pPr lvl="0"/>
            <a:r>
              <a:rPr lang="en-GB"/>
              <a:t>Click to edit Master text styles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GB"/>
              <a:t>Click to edit Master text styles</a:t>
            </a:r>
            <a:endParaRPr lang="en-US"/>
          </a:p>
          <a:p>
            <a:pPr lvl="0"/>
            <a:endParaRPr lang="en-US"/>
          </a:p>
        </p:txBody>
      </p:sp>
      <p:sp>
        <p:nvSpPr>
          <p:cNvPr id="5" name="Footer Placeholder 4">
            <a:extLst>
              <a:ext uri="{FF2B5EF4-FFF2-40B4-BE49-F238E27FC236}">
                <a16:creationId xmlns:a16="http://schemas.microsoft.com/office/drawing/2014/main" id="{AAD6AA81-B044-4837-A778-D965385EE76A}"/>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74514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CC88-9647-DF4B-9E3E-F606845FD48F}"/>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B486DF-1534-674D-B0A5-D3070860397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60ADCCF9-ADFB-4F27-B801-DF07DCF02CF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8423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298E-C8AD-924A-9227-38207CA5FF30}"/>
              </a:ext>
            </a:extLst>
          </p:cNvPr>
          <p:cNvSpPr>
            <a:spLocks noGrp="1"/>
          </p:cNvSpPr>
          <p:nvPr>
            <p:ph type="title"/>
          </p:nvPr>
        </p:nvSpPr>
        <p:spPr>
          <a:xfrm>
            <a:off x="838200" y="365129"/>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FE0112-7395-F149-85FA-B2C59963391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FD4DB49-4CDA-0C4A-B660-CA4D14282D09}"/>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ooter Placeholder 4">
            <a:extLst>
              <a:ext uri="{FF2B5EF4-FFF2-40B4-BE49-F238E27FC236}">
                <a16:creationId xmlns:a16="http://schemas.microsoft.com/office/drawing/2014/main" id="{CEE125F7-DEE9-4123-8250-1113F4E051C6}"/>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337410569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57.xml"/><Relationship Id="rId6" Type="http://schemas.openxmlformats.org/officeDocument/2006/relationships/image" Target="../media/image5.jpg"/><Relationship Id="rId5" Type="http://schemas.openxmlformats.org/officeDocument/2006/relationships/image" Target="../media/image10.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4.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7.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7.xml"/><Relationship Id="rId1" Type="http://schemas.openxmlformats.org/officeDocument/2006/relationships/slideLayout" Target="../slideLayouts/slideLayout45.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8.xml"/><Relationship Id="rId1" Type="http://schemas.openxmlformats.org/officeDocument/2006/relationships/slideLayout" Target="../slideLayouts/slideLayout46.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0.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9.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F1ECFA-D945-5C48-95EC-A43E9FB8200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8FB83772-1325-E84E-93C8-D44125D7F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Diagram&#10;&#10;Description automatically generated">
            <a:extLst>
              <a:ext uri="{FF2B5EF4-FFF2-40B4-BE49-F238E27FC236}">
                <a16:creationId xmlns:a16="http://schemas.microsoft.com/office/drawing/2014/main" id="{0C0B89EC-6C78-419D-9AFF-8AA3DB60BF29}"/>
              </a:ext>
            </a:extLst>
          </p:cNvPr>
          <p:cNvPicPr>
            <a:picLocks noChangeAspect="1"/>
          </p:cNvPicPr>
          <p:nvPr userDrawn="1"/>
        </p:nvPicPr>
        <p:blipFill>
          <a:blip r:embed="rId2"/>
          <a:stretch>
            <a:fillRect/>
          </a:stretch>
        </p:blipFill>
        <p:spPr>
          <a:xfrm>
            <a:off x="4089328" y="1422328"/>
            <a:ext cx="4013343" cy="4013343"/>
          </a:xfrm>
          <a:prstGeom prst="rect">
            <a:avLst/>
          </a:prstGeom>
        </p:spPr>
      </p:pic>
    </p:spTree>
    <p:extLst>
      <p:ext uri="{BB962C8B-B14F-4D97-AF65-F5344CB8AC3E}">
        <p14:creationId xmlns:p14="http://schemas.microsoft.com/office/powerpoint/2010/main" val="1802830400"/>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B7C22-9A69-954F-8661-67848CEF6CE5}"/>
              </a:ext>
            </a:extLst>
          </p:cNvPr>
          <p:cNvPicPr>
            <a:picLocks noChangeAspect="1"/>
          </p:cNvPicPr>
          <p:nvPr userDrawn="1"/>
        </p:nvPicPr>
        <p:blipFill>
          <a:blip r:embed="rId3"/>
          <a:stretch>
            <a:fillRect/>
          </a:stretch>
        </p:blipFill>
        <p:spPr>
          <a:xfrm>
            <a:off x="3568856" y="2134049"/>
            <a:ext cx="5054291" cy="2437952"/>
          </a:xfrm>
          <a:prstGeom prst="rect">
            <a:avLst/>
          </a:prstGeom>
        </p:spPr>
      </p:pic>
      <p:sp>
        <p:nvSpPr>
          <p:cNvPr id="5" name="Footer Placeholder 4">
            <a:extLst>
              <a:ext uri="{FF2B5EF4-FFF2-40B4-BE49-F238E27FC236}">
                <a16:creationId xmlns:a16="http://schemas.microsoft.com/office/drawing/2014/main" id="{068C56DD-9AD2-BB4C-8609-D8B91510201B}"/>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pic>
        <p:nvPicPr>
          <p:cNvPr id="6" name="Picture 5" descr="Diagram&#10;&#10;Description automatically generated">
            <a:extLst>
              <a:ext uri="{FF2B5EF4-FFF2-40B4-BE49-F238E27FC236}">
                <a16:creationId xmlns:a16="http://schemas.microsoft.com/office/drawing/2014/main" id="{6FF7E23D-084B-425C-9EFD-C61C8ABAF26E}"/>
              </a:ext>
            </a:extLst>
          </p:cNvPr>
          <p:cNvPicPr>
            <a:picLocks noChangeAspect="1"/>
          </p:cNvPicPr>
          <p:nvPr userDrawn="1"/>
        </p:nvPicPr>
        <p:blipFill>
          <a:blip r:embed="rId4"/>
          <a:stretch>
            <a:fillRect/>
          </a:stretch>
        </p:blipFill>
        <p:spPr>
          <a:xfrm>
            <a:off x="10282686" y="5165228"/>
            <a:ext cx="1692772" cy="1692772"/>
          </a:xfrm>
          <a:prstGeom prst="rect">
            <a:avLst/>
          </a:prstGeom>
        </p:spPr>
      </p:pic>
      <p:grpSp>
        <p:nvGrpSpPr>
          <p:cNvPr id="7" name="Group 6">
            <a:extLst>
              <a:ext uri="{FF2B5EF4-FFF2-40B4-BE49-F238E27FC236}">
                <a16:creationId xmlns:a16="http://schemas.microsoft.com/office/drawing/2014/main" id="{74B4715A-80A6-49FD-8D2B-766439365DB0}"/>
              </a:ext>
            </a:extLst>
          </p:cNvPr>
          <p:cNvGrpSpPr/>
          <p:nvPr userDrawn="1"/>
        </p:nvGrpSpPr>
        <p:grpSpPr>
          <a:xfrm>
            <a:off x="4912241" y="3901432"/>
            <a:ext cx="7279759" cy="3002674"/>
            <a:chOff x="4922874" y="3944680"/>
            <a:chExt cx="7279759" cy="3002674"/>
          </a:xfrm>
        </p:grpSpPr>
        <p:pic>
          <p:nvPicPr>
            <p:cNvPr id="8" name="Picture 7" descr="A picture containing logo&#10;&#10;Description automatically generated">
              <a:extLst>
                <a:ext uri="{FF2B5EF4-FFF2-40B4-BE49-F238E27FC236}">
                  <a16:creationId xmlns:a16="http://schemas.microsoft.com/office/drawing/2014/main" id="{F717B383-78A6-4B1A-B263-98461516453B}"/>
                </a:ext>
              </a:extLst>
            </p:cNvPr>
            <p:cNvPicPr>
              <a:picLocks noChangeAspect="1"/>
            </p:cNvPicPr>
            <p:nvPr/>
          </p:nvPicPr>
          <p:blipFill rotWithShape="1">
            <a:blip r:embed="rId5">
              <a:biLevel thresh="25000"/>
              <a:extLst>
                <a:ext uri="{28A0092B-C50C-407E-A947-70E740481C1C}">
                  <a14:useLocalDpi xmlns:a14="http://schemas.microsoft.com/office/drawing/2010/main" val="0"/>
                </a:ext>
              </a:extLst>
            </a:blip>
            <a:srcRect l="49788" t="67689"/>
            <a:stretch/>
          </p:blipFill>
          <p:spPr>
            <a:xfrm>
              <a:off x="4922874" y="3944680"/>
              <a:ext cx="7279759" cy="3002674"/>
            </a:xfrm>
            <a:prstGeom prst="rect">
              <a:avLst/>
            </a:prstGeom>
          </p:spPr>
        </p:pic>
        <p:pic>
          <p:nvPicPr>
            <p:cNvPr id="10" name="Picture 9" descr="Logo, company name&#10;&#10;Description automatically generated">
              <a:extLst>
                <a:ext uri="{FF2B5EF4-FFF2-40B4-BE49-F238E27FC236}">
                  <a16:creationId xmlns:a16="http://schemas.microsoft.com/office/drawing/2014/main" id="{7EB0874F-C12D-4940-8D73-178714386D02}"/>
                </a:ext>
              </a:extLst>
            </p:cNvPr>
            <p:cNvPicPr>
              <a:picLocks noChangeAspect="1"/>
            </p:cNvPicPr>
            <p:nvPr/>
          </p:nvPicPr>
          <p:blipFill>
            <a:blip r:embed="rId6"/>
            <a:stretch>
              <a:fillRect/>
            </a:stretch>
          </p:blipFill>
          <p:spPr>
            <a:xfrm>
              <a:off x="9590567" y="5646200"/>
              <a:ext cx="2053750" cy="1171962"/>
            </a:xfrm>
            <a:prstGeom prst="rect">
              <a:avLst/>
            </a:prstGeom>
          </p:spPr>
        </p:pic>
        <p:pic>
          <p:nvPicPr>
            <p:cNvPr id="11" name="Picture 10" descr="Diagram&#10;&#10;Description automatically generated">
              <a:extLst>
                <a:ext uri="{FF2B5EF4-FFF2-40B4-BE49-F238E27FC236}">
                  <a16:creationId xmlns:a16="http://schemas.microsoft.com/office/drawing/2014/main" id="{572E0CCC-33F3-41C9-9AF0-0A4DE3683214}"/>
                </a:ext>
              </a:extLst>
            </p:cNvPr>
            <p:cNvPicPr>
              <a:picLocks noChangeAspect="1"/>
            </p:cNvPicPr>
            <p:nvPr/>
          </p:nvPicPr>
          <p:blipFill rotWithShape="1">
            <a:blip r:embed="rId7"/>
            <a:srcRect l="6191" t="7218" r="7642" b="7217"/>
            <a:stretch/>
          </p:blipFill>
          <p:spPr>
            <a:xfrm>
              <a:off x="8240233" y="5603968"/>
              <a:ext cx="1265274" cy="1256427"/>
            </a:xfrm>
            <a:prstGeom prst="rect">
              <a:avLst/>
            </a:prstGeom>
          </p:spPr>
        </p:pic>
      </p:grpSp>
    </p:spTree>
    <p:extLst>
      <p:ext uri="{BB962C8B-B14F-4D97-AF65-F5344CB8AC3E}">
        <p14:creationId xmlns:p14="http://schemas.microsoft.com/office/powerpoint/2010/main" val="41359766"/>
      </p:ext>
    </p:extLst>
  </p:cSld>
  <p:clrMap bg1="lt1" tx1="dk1" bg2="lt2" tx2="dk2" accent1="accent1" accent2="accent2" accent3="accent3" accent4="accent4" accent5="accent5" accent6="accent6" hlink="hlink" folHlink="folHlink"/>
  <p:sldLayoutIdLst>
    <p:sldLayoutId id="2147484238" r:id="rId1"/>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Diagram&#10;&#10;Description automatically generated">
            <a:extLst>
              <a:ext uri="{FF2B5EF4-FFF2-40B4-BE49-F238E27FC236}">
                <a16:creationId xmlns:a16="http://schemas.microsoft.com/office/drawing/2014/main" id="{2A8610E3-6CC9-4F2F-875C-FB1A1A6F9E4A}"/>
              </a:ext>
            </a:extLst>
          </p:cNvPr>
          <p:cNvPicPr>
            <a:picLocks noChangeAspect="1"/>
          </p:cNvPicPr>
          <p:nvPr userDrawn="1"/>
        </p:nvPicPr>
        <p:blipFill>
          <a:blip r:embed="rId6"/>
          <a:stretch>
            <a:fillRect/>
          </a:stretch>
        </p:blipFill>
        <p:spPr>
          <a:xfrm>
            <a:off x="10282686" y="5165228"/>
            <a:ext cx="1692772" cy="1692772"/>
          </a:xfrm>
          <a:prstGeom prst="rect">
            <a:avLst/>
          </a:prstGeom>
        </p:spPr>
      </p:pic>
      <p:sp>
        <p:nvSpPr>
          <p:cNvPr id="6" name="Footer Placeholder 4">
            <a:extLst>
              <a:ext uri="{FF2B5EF4-FFF2-40B4-BE49-F238E27FC236}">
                <a16:creationId xmlns:a16="http://schemas.microsoft.com/office/drawing/2014/main" id="{FE1B4F2F-A0BF-4EB1-A825-50C254D2BCCA}"/>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858860667"/>
      </p:ext>
    </p:extLst>
  </p:cSld>
  <p:clrMap bg1="lt1" tx1="dk1" bg2="lt2" tx2="dk2" accent1="accent1" accent2="accent2" accent3="accent3" accent4="accent4" accent5="accent5" accent6="accent6" hlink="hlink" folHlink="folHlink"/>
  <p:sldLayoutIdLst>
    <p:sldLayoutId id="2147484225" r:id="rId1"/>
    <p:sldLayoutId id="2147484223" r:id="rId2"/>
    <p:sldLayoutId id="2147484222" r:id="rId3"/>
    <p:sldLayoutId id="2147484224" r:id="rId4"/>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Diagram&#10;&#10;Description automatically generated">
            <a:extLst>
              <a:ext uri="{FF2B5EF4-FFF2-40B4-BE49-F238E27FC236}">
                <a16:creationId xmlns:a16="http://schemas.microsoft.com/office/drawing/2014/main" id="{2A8610E3-6CC9-4F2F-875C-FB1A1A6F9E4A}"/>
              </a:ext>
            </a:extLst>
          </p:cNvPr>
          <p:cNvPicPr>
            <a:picLocks noChangeAspect="1"/>
          </p:cNvPicPr>
          <p:nvPr userDrawn="1"/>
        </p:nvPicPr>
        <p:blipFill>
          <a:blip r:embed="rId12"/>
          <a:stretch>
            <a:fillRect/>
          </a:stretch>
        </p:blipFill>
        <p:spPr>
          <a:xfrm>
            <a:off x="10282686" y="5165228"/>
            <a:ext cx="1692772" cy="1692772"/>
          </a:xfrm>
          <a:prstGeom prst="rect">
            <a:avLst/>
          </a:prstGeom>
        </p:spPr>
      </p:pic>
      <p:sp>
        <p:nvSpPr>
          <p:cNvPr id="6" name="Footer Placeholder 4">
            <a:extLst>
              <a:ext uri="{FF2B5EF4-FFF2-40B4-BE49-F238E27FC236}">
                <a16:creationId xmlns:a16="http://schemas.microsoft.com/office/drawing/2014/main" id="{FE1B4F2F-A0BF-4EB1-A825-50C254D2BCCA}"/>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2792892138"/>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pic>
        <p:nvPicPr>
          <p:cNvPr id="6" name="Picture 5">
            <a:extLst>
              <a:ext uri="{FF2B5EF4-FFF2-40B4-BE49-F238E27FC236}">
                <a16:creationId xmlns:a16="http://schemas.microsoft.com/office/drawing/2014/main" id="{47D32305-3950-4152-A519-8AAD833ED114}"/>
              </a:ext>
            </a:extLst>
          </p:cNvPr>
          <p:cNvPicPr>
            <a:picLocks noChangeAspect="1"/>
          </p:cNvPicPr>
          <p:nvPr userDrawn="1"/>
        </p:nvPicPr>
        <p:blipFill>
          <a:blip r:embed="rId12"/>
          <a:stretch>
            <a:fillRect/>
          </a:stretch>
        </p:blipFill>
        <p:spPr>
          <a:xfrm>
            <a:off x="9118136" y="5622119"/>
            <a:ext cx="2983350" cy="1109687"/>
          </a:xfrm>
          <a:prstGeom prst="rect">
            <a:avLst/>
          </a:prstGeom>
        </p:spPr>
      </p:pic>
    </p:spTree>
    <p:extLst>
      <p:ext uri="{BB962C8B-B14F-4D97-AF65-F5344CB8AC3E}">
        <p14:creationId xmlns:p14="http://schemas.microsoft.com/office/powerpoint/2010/main" val="418837470"/>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89" r:id="rId10"/>
  </p:sldLayoutIdLst>
  <p:txStyles>
    <p:titleStyle>
      <a:lvl1pPr algn="l" defTabSz="685800" rtl="0" eaLnBrk="1" latinLnBrk="0" hangingPunct="1">
        <a:lnSpc>
          <a:spcPct val="90000"/>
        </a:lnSpc>
        <a:spcBef>
          <a:spcPct val="0"/>
        </a:spcBef>
        <a:buNone/>
        <a:defRPr sz="3300" b="1"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Footer Placeholder 4">
            <a:extLst>
              <a:ext uri="{FF2B5EF4-FFF2-40B4-BE49-F238E27FC236}">
                <a16:creationId xmlns:a16="http://schemas.microsoft.com/office/drawing/2014/main" id="{F111BEAB-B344-5546-B341-AE1A259D0F5F}"/>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ltLang="en-US" sz="600">
                <a:solidFill>
                  <a:srgbClr val="3D312E"/>
                </a:solidFill>
              </a:rPr>
              <a:t>Yorkshire Cancer Research. Registered Charity 516898. All rights Reserved.</a:t>
            </a:r>
            <a:endParaRPr lang="en-US" sz="600">
              <a:solidFill>
                <a:srgbClr val="3D312E"/>
              </a:solidFill>
            </a:endParaRPr>
          </a:p>
        </p:txBody>
      </p:sp>
      <p:pic>
        <p:nvPicPr>
          <p:cNvPr id="11" name="Picture 10" descr="Diagram&#10;&#10;Description automatically generated">
            <a:extLst>
              <a:ext uri="{FF2B5EF4-FFF2-40B4-BE49-F238E27FC236}">
                <a16:creationId xmlns:a16="http://schemas.microsoft.com/office/drawing/2014/main" id="{F31B9F9A-9C9E-488E-A4E9-7B4864067A98}"/>
              </a:ext>
            </a:extLst>
          </p:cNvPr>
          <p:cNvPicPr>
            <a:picLocks noChangeAspect="1"/>
          </p:cNvPicPr>
          <p:nvPr userDrawn="1"/>
        </p:nvPicPr>
        <p:blipFill>
          <a:blip r:embed="rId12"/>
          <a:stretch>
            <a:fillRect/>
          </a:stretch>
        </p:blipFill>
        <p:spPr>
          <a:xfrm>
            <a:off x="8106385" y="5237700"/>
            <a:ext cx="1620300" cy="1620300"/>
          </a:xfrm>
          <a:prstGeom prst="rect">
            <a:avLst/>
          </a:prstGeom>
        </p:spPr>
      </p:pic>
      <p:pic>
        <p:nvPicPr>
          <p:cNvPr id="3" name="Picture 2" descr="Logo, company name&#10;&#10;Description automatically generated">
            <a:extLst>
              <a:ext uri="{FF2B5EF4-FFF2-40B4-BE49-F238E27FC236}">
                <a16:creationId xmlns:a16="http://schemas.microsoft.com/office/drawing/2014/main" id="{8BF99199-C8F6-4AFB-AC38-34B274C91703}"/>
              </a:ext>
            </a:extLst>
          </p:cNvPr>
          <p:cNvPicPr>
            <a:picLocks noChangeAspect="1"/>
          </p:cNvPicPr>
          <p:nvPr userDrawn="1"/>
        </p:nvPicPr>
        <p:blipFill>
          <a:blip r:embed="rId13"/>
          <a:stretch>
            <a:fillRect/>
          </a:stretch>
        </p:blipFill>
        <p:spPr>
          <a:xfrm>
            <a:off x="9689477" y="5413866"/>
            <a:ext cx="2221992" cy="1267968"/>
          </a:xfrm>
          <a:prstGeom prst="rect">
            <a:avLst/>
          </a:prstGeom>
        </p:spPr>
      </p:pic>
    </p:spTree>
    <p:extLst>
      <p:ext uri="{BB962C8B-B14F-4D97-AF65-F5344CB8AC3E}">
        <p14:creationId xmlns:p14="http://schemas.microsoft.com/office/powerpoint/2010/main" val="655509455"/>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Lst>
  <p:txStyles>
    <p:titleStyle>
      <a:lvl1pPr algn="l" defTabSz="685800" rtl="0" eaLnBrk="1" latinLnBrk="0" hangingPunct="1">
        <a:lnSpc>
          <a:spcPct val="90000"/>
        </a:lnSpc>
        <a:spcBef>
          <a:spcPct val="0"/>
        </a:spcBef>
        <a:buNone/>
        <a:defRPr sz="3300" b="1"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Icon&#10;&#10;Description automatically generated">
            <a:extLst>
              <a:ext uri="{FF2B5EF4-FFF2-40B4-BE49-F238E27FC236}">
                <a16:creationId xmlns:a16="http://schemas.microsoft.com/office/drawing/2014/main" id="{888FA4AD-4F6B-4BDD-BFD7-6DC86A8106E1}"/>
              </a:ext>
            </a:extLst>
          </p:cNvPr>
          <p:cNvPicPr>
            <a:picLocks noChangeAspect="1"/>
          </p:cNvPicPr>
          <p:nvPr userDrawn="1"/>
        </p:nvPicPr>
        <p:blipFill>
          <a:blip r:embed="rId12"/>
          <a:stretch>
            <a:fillRect/>
          </a:stretch>
        </p:blipFill>
        <p:spPr>
          <a:xfrm>
            <a:off x="8882675" y="5617734"/>
            <a:ext cx="1103745" cy="1103745"/>
          </a:xfrm>
          <a:prstGeom prst="rect">
            <a:avLst/>
          </a:prstGeom>
        </p:spPr>
      </p:pic>
      <p:pic>
        <p:nvPicPr>
          <p:cNvPr id="8" name="Picture 7">
            <a:extLst>
              <a:ext uri="{FF2B5EF4-FFF2-40B4-BE49-F238E27FC236}">
                <a16:creationId xmlns:a16="http://schemas.microsoft.com/office/drawing/2014/main" id="{90A8A72A-A3EF-4660-AF52-530C6CBDAC30}"/>
              </a:ext>
            </a:extLst>
          </p:cNvPr>
          <p:cNvPicPr>
            <a:picLocks noChangeAspect="1"/>
          </p:cNvPicPr>
          <p:nvPr userDrawn="1"/>
        </p:nvPicPr>
        <p:blipFill>
          <a:blip r:embed="rId13"/>
          <a:stretch>
            <a:fillRect/>
          </a:stretch>
        </p:blipFill>
        <p:spPr>
          <a:xfrm>
            <a:off x="9986420" y="6037349"/>
            <a:ext cx="1665317" cy="399200"/>
          </a:xfrm>
          <a:prstGeom prst="rect">
            <a:avLst/>
          </a:prstGeom>
        </p:spPr>
      </p:pic>
      <p:sp>
        <p:nvSpPr>
          <p:cNvPr id="7" name="Footer Placeholder 4">
            <a:extLst>
              <a:ext uri="{FF2B5EF4-FFF2-40B4-BE49-F238E27FC236}">
                <a16:creationId xmlns:a16="http://schemas.microsoft.com/office/drawing/2014/main" id="{561C580E-206D-4BDC-949C-7D776E3E48E1}"/>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spTree>
    <p:extLst>
      <p:ext uri="{BB962C8B-B14F-4D97-AF65-F5344CB8AC3E}">
        <p14:creationId xmlns:p14="http://schemas.microsoft.com/office/powerpoint/2010/main" val="1263261307"/>
      </p:ext>
    </p:extLst>
  </p:cSld>
  <p:clrMap bg1="lt1" tx1="dk1" bg2="lt2" tx2="dk2" accent1="accent1" accent2="accent2" accent3="accent3" accent4="accent4" accent5="accent5" accent6="accent6" hlink="hlink" folHlink="folHlink"/>
  <p:sldLayoutIdLst>
    <p:sldLayoutId id="2147484170" r:id="rId1"/>
    <p:sldLayoutId id="2147484195"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B7C22-9A69-954F-8661-67848CEF6CE5}"/>
              </a:ext>
            </a:extLst>
          </p:cNvPr>
          <p:cNvPicPr>
            <a:picLocks noChangeAspect="1"/>
          </p:cNvPicPr>
          <p:nvPr userDrawn="1"/>
        </p:nvPicPr>
        <p:blipFill>
          <a:blip r:embed="rId3"/>
          <a:stretch>
            <a:fillRect/>
          </a:stretch>
        </p:blipFill>
        <p:spPr>
          <a:xfrm>
            <a:off x="3568856" y="2134049"/>
            <a:ext cx="5054291" cy="2437952"/>
          </a:xfrm>
          <a:prstGeom prst="rect">
            <a:avLst/>
          </a:prstGeom>
        </p:spPr>
      </p:pic>
      <p:sp>
        <p:nvSpPr>
          <p:cNvPr id="5" name="Footer Placeholder 4">
            <a:extLst>
              <a:ext uri="{FF2B5EF4-FFF2-40B4-BE49-F238E27FC236}">
                <a16:creationId xmlns:a16="http://schemas.microsoft.com/office/drawing/2014/main" id="{068C56DD-9AD2-BB4C-8609-D8B91510201B}"/>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pic>
        <p:nvPicPr>
          <p:cNvPr id="7" name="Picture 6">
            <a:extLst>
              <a:ext uri="{FF2B5EF4-FFF2-40B4-BE49-F238E27FC236}">
                <a16:creationId xmlns:a16="http://schemas.microsoft.com/office/drawing/2014/main" id="{B04DF980-7EE5-4549-9548-8D4F33230A42}"/>
              </a:ext>
            </a:extLst>
          </p:cNvPr>
          <p:cNvPicPr>
            <a:picLocks noChangeAspect="1"/>
          </p:cNvPicPr>
          <p:nvPr userDrawn="1"/>
        </p:nvPicPr>
        <p:blipFill>
          <a:blip r:embed="rId4"/>
          <a:stretch>
            <a:fillRect/>
          </a:stretch>
        </p:blipFill>
        <p:spPr>
          <a:xfrm>
            <a:off x="9208650" y="5429229"/>
            <a:ext cx="2983350" cy="1109687"/>
          </a:xfrm>
          <a:prstGeom prst="rect">
            <a:avLst/>
          </a:prstGeom>
        </p:spPr>
      </p:pic>
    </p:spTree>
    <p:extLst>
      <p:ext uri="{BB962C8B-B14F-4D97-AF65-F5344CB8AC3E}">
        <p14:creationId xmlns:p14="http://schemas.microsoft.com/office/powerpoint/2010/main" val="2024489003"/>
      </p:ext>
    </p:extLst>
  </p:cSld>
  <p:clrMap bg1="lt1" tx1="dk1" bg2="lt2" tx2="dk2" accent1="accent1" accent2="accent2" accent3="accent3" accent4="accent4" accent5="accent5" accent6="accent6" hlink="hlink" folHlink="folHlink"/>
  <p:sldLayoutIdLst>
    <p:sldLayoutId id="2147484192" r:id="rId1"/>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B7C22-9A69-954F-8661-67848CEF6CE5}"/>
              </a:ext>
            </a:extLst>
          </p:cNvPr>
          <p:cNvPicPr>
            <a:picLocks noChangeAspect="1"/>
          </p:cNvPicPr>
          <p:nvPr userDrawn="1"/>
        </p:nvPicPr>
        <p:blipFill>
          <a:blip r:embed="rId3"/>
          <a:stretch>
            <a:fillRect/>
          </a:stretch>
        </p:blipFill>
        <p:spPr>
          <a:xfrm>
            <a:off x="3568856" y="2134049"/>
            <a:ext cx="5054291" cy="2437952"/>
          </a:xfrm>
          <a:prstGeom prst="rect">
            <a:avLst/>
          </a:prstGeom>
        </p:spPr>
      </p:pic>
      <p:sp>
        <p:nvSpPr>
          <p:cNvPr id="5" name="Footer Placeholder 4">
            <a:extLst>
              <a:ext uri="{FF2B5EF4-FFF2-40B4-BE49-F238E27FC236}">
                <a16:creationId xmlns:a16="http://schemas.microsoft.com/office/drawing/2014/main" id="{068C56DD-9AD2-BB4C-8609-D8B91510201B}"/>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r>
              <a:rPr lang="en-GB" altLang="en-US" sz="600"/>
              <a:t>Yorkshire Cancer Research. Registered Charity 516898. All rights Reserved.</a:t>
            </a:r>
            <a:endParaRPr lang="en-US" sz="600"/>
          </a:p>
        </p:txBody>
      </p:sp>
      <p:pic>
        <p:nvPicPr>
          <p:cNvPr id="7" name="Picture 6" descr="Icon&#10;&#10;Description automatically generated">
            <a:extLst>
              <a:ext uri="{FF2B5EF4-FFF2-40B4-BE49-F238E27FC236}">
                <a16:creationId xmlns:a16="http://schemas.microsoft.com/office/drawing/2014/main" id="{088879C4-0FBF-401A-98DE-C25A9FFECBD8}"/>
              </a:ext>
            </a:extLst>
          </p:cNvPr>
          <p:cNvPicPr>
            <a:picLocks noChangeAspect="1"/>
          </p:cNvPicPr>
          <p:nvPr userDrawn="1"/>
        </p:nvPicPr>
        <p:blipFill>
          <a:blip r:embed="rId4"/>
          <a:stretch>
            <a:fillRect/>
          </a:stretch>
        </p:blipFill>
        <p:spPr>
          <a:xfrm>
            <a:off x="8882675" y="5617734"/>
            <a:ext cx="1103745" cy="1103745"/>
          </a:xfrm>
          <a:prstGeom prst="rect">
            <a:avLst/>
          </a:prstGeom>
        </p:spPr>
      </p:pic>
      <p:pic>
        <p:nvPicPr>
          <p:cNvPr id="8" name="Picture 7">
            <a:extLst>
              <a:ext uri="{FF2B5EF4-FFF2-40B4-BE49-F238E27FC236}">
                <a16:creationId xmlns:a16="http://schemas.microsoft.com/office/drawing/2014/main" id="{DBB2A274-A671-4B40-9B84-23821329320C}"/>
              </a:ext>
            </a:extLst>
          </p:cNvPr>
          <p:cNvPicPr>
            <a:picLocks noChangeAspect="1"/>
          </p:cNvPicPr>
          <p:nvPr userDrawn="1"/>
        </p:nvPicPr>
        <p:blipFill>
          <a:blip r:embed="rId5"/>
          <a:stretch>
            <a:fillRect/>
          </a:stretch>
        </p:blipFill>
        <p:spPr>
          <a:xfrm>
            <a:off x="9986420" y="6037349"/>
            <a:ext cx="1665317" cy="399200"/>
          </a:xfrm>
          <a:prstGeom prst="rect">
            <a:avLst/>
          </a:prstGeom>
        </p:spPr>
      </p:pic>
    </p:spTree>
    <p:extLst>
      <p:ext uri="{BB962C8B-B14F-4D97-AF65-F5344CB8AC3E}">
        <p14:creationId xmlns:p14="http://schemas.microsoft.com/office/powerpoint/2010/main" val="836170062"/>
      </p:ext>
    </p:extLst>
  </p:cSld>
  <p:clrMap bg1="lt1" tx1="dk1" bg2="lt2" tx2="dk2" accent1="accent1" accent2="accent2" accent3="accent3" accent4="accent4" accent5="accent5" accent6="accent6" hlink="hlink" folHlink="folHlink"/>
  <p:sldLayoutIdLst>
    <p:sldLayoutId id="2147484194" r:id="rId1"/>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7FBDEFE5-35D4-454F-8D96-5350274EE1C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Placeholder 2">
            <a:extLst>
              <a:ext uri="{FF2B5EF4-FFF2-40B4-BE49-F238E27FC236}">
                <a16:creationId xmlns:a16="http://schemas.microsoft.com/office/drawing/2014/main" id="{25C03092-0EA2-F346-B7B2-EBC7B09A2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4">
            <a:extLst>
              <a:ext uri="{FF2B5EF4-FFF2-40B4-BE49-F238E27FC236}">
                <a16:creationId xmlns:a16="http://schemas.microsoft.com/office/drawing/2014/main" id="{FE1B4F2F-A0BF-4EB1-A825-50C254D2BCCA}"/>
              </a:ext>
            </a:extLst>
          </p:cNvPr>
          <p:cNvSpPr>
            <a:spLocks noGrp="1"/>
          </p:cNvSpPr>
          <p:nvPr>
            <p:ph type="ftr" sz="quarter" idx="3"/>
          </p:nvPr>
        </p:nvSpPr>
        <p:spPr>
          <a:xfrm>
            <a:off x="324757" y="6356354"/>
            <a:ext cx="4114800" cy="365125"/>
          </a:xfrm>
          <a:prstGeom prst="rect">
            <a:avLst/>
          </a:prstGeom>
        </p:spPr>
        <p:txBody>
          <a:bodyPr vert="horz" lIns="91440" tIns="45720" rIns="91440" bIns="45720" rtlCol="0" anchor="ctr"/>
          <a:lstStyle>
            <a:lvl1pPr algn="l">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600" b="0" i="0" u="none" strike="noStrike" kern="1200" cap="none" spc="0" normalizeH="0" baseline="0" noProof="0">
                <a:ln>
                  <a:noFill/>
                </a:ln>
                <a:solidFill>
                  <a:srgbClr val="FFFFFF"/>
                </a:solidFill>
                <a:effectLst/>
                <a:uLnTx/>
                <a:uFillTx/>
                <a:latin typeface="Helvetica"/>
                <a:ea typeface="+mn-ea"/>
                <a:cs typeface="+mn-cs"/>
              </a:rPr>
              <a:t>Yorkshire Cancer Research. Registered Charity 516898. All rights Reserved.</a:t>
            </a:r>
            <a:endParaRPr kumimoji="0" lang="en-US" sz="600" b="0" i="0" u="none" strike="noStrike" kern="1200" cap="none" spc="0" normalizeH="0" baseline="0" noProof="0">
              <a:ln>
                <a:noFill/>
              </a:ln>
              <a:solidFill>
                <a:srgbClr val="FFFFFF"/>
              </a:solidFill>
              <a:effectLst/>
              <a:uLnTx/>
              <a:uFillTx/>
              <a:latin typeface="Helvetica"/>
              <a:ea typeface="+mn-ea"/>
              <a:cs typeface="+mn-cs"/>
            </a:endParaRPr>
          </a:p>
        </p:txBody>
      </p:sp>
      <p:grpSp>
        <p:nvGrpSpPr>
          <p:cNvPr id="7" name="Group 6">
            <a:extLst>
              <a:ext uri="{FF2B5EF4-FFF2-40B4-BE49-F238E27FC236}">
                <a16:creationId xmlns:a16="http://schemas.microsoft.com/office/drawing/2014/main" id="{75AEA491-F7E4-48EA-8300-46CE520D1F8C}"/>
              </a:ext>
            </a:extLst>
          </p:cNvPr>
          <p:cNvGrpSpPr/>
          <p:nvPr userDrawn="1"/>
        </p:nvGrpSpPr>
        <p:grpSpPr>
          <a:xfrm>
            <a:off x="4912241" y="3901432"/>
            <a:ext cx="7279759" cy="3002674"/>
            <a:chOff x="4922874" y="3944680"/>
            <a:chExt cx="7279759" cy="3002674"/>
          </a:xfrm>
        </p:grpSpPr>
        <p:pic>
          <p:nvPicPr>
            <p:cNvPr id="11" name="Picture 10" descr="A picture containing logo&#10;&#10;Description automatically generated">
              <a:extLst>
                <a:ext uri="{FF2B5EF4-FFF2-40B4-BE49-F238E27FC236}">
                  <a16:creationId xmlns:a16="http://schemas.microsoft.com/office/drawing/2014/main" id="{BEF56563-7B46-4B0F-AD8B-A2B337960194}"/>
                </a:ext>
              </a:extLst>
            </p:cNvPr>
            <p:cNvPicPr>
              <a:picLocks noChangeAspect="1"/>
            </p:cNvPicPr>
            <p:nvPr/>
          </p:nvPicPr>
          <p:blipFill rotWithShape="1">
            <a:blip r:embed="rId12">
              <a:biLevel thresh="25000"/>
              <a:extLst>
                <a:ext uri="{28A0092B-C50C-407E-A947-70E740481C1C}">
                  <a14:useLocalDpi xmlns:a14="http://schemas.microsoft.com/office/drawing/2010/main" val="0"/>
                </a:ext>
              </a:extLst>
            </a:blip>
            <a:srcRect l="49788" t="67689"/>
            <a:stretch/>
          </p:blipFill>
          <p:spPr>
            <a:xfrm>
              <a:off x="4922874" y="3944680"/>
              <a:ext cx="7279759" cy="3002674"/>
            </a:xfrm>
            <a:prstGeom prst="rect">
              <a:avLst/>
            </a:prstGeom>
          </p:spPr>
        </p:pic>
        <p:pic>
          <p:nvPicPr>
            <p:cNvPr id="12" name="Picture 11" descr="Logo, company name&#10;&#10;Description automatically generated">
              <a:extLst>
                <a:ext uri="{FF2B5EF4-FFF2-40B4-BE49-F238E27FC236}">
                  <a16:creationId xmlns:a16="http://schemas.microsoft.com/office/drawing/2014/main" id="{2F054588-FA7E-4E91-B1BF-3345267F30A9}"/>
                </a:ext>
              </a:extLst>
            </p:cNvPr>
            <p:cNvPicPr>
              <a:picLocks noChangeAspect="1"/>
            </p:cNvPicPr>
            <p:nvPr/>
          </p:nvPicPr>
          <p:blipFill>
            <a:blip r:embed="rId13"/>
            <a:stretch>
              <a:fillRect/>
            </a:stretch>
          </p:blipFill>
          <p:spPr>
            <a:xfrm>
              <a:off x="9590567" y="5646200"/>
              <a:ext cx="2053750" cy="1171962"/>
            </a:xfrm>
            <a:prstGeom prst="rect">
              <a:avLst/>
            </a:prstGeom>
          </p:spPr>
        </p:pic>
        <p:pic>
          <p:nvPicPr>
            <p:cNvPr id="13" name="Picture 12" descr="Diagram&#10;&#10;Description automatically generated">
              <a:extLst>
                <a:ext uri="{FF2B5EF4-FFF2-40B4-BE49-F238E27FC236}">
                  <a16:creationId xmlns:a16="http://schemas.microsoft.com/office/drawing/2014/main" id="{5E7439B2-C604-492E-8D27-DBFBB1C4EFFC}"/>
                </a:ext>
              </a:extLst>
            </p:cNvPr>
            <p:cNvPicPr>
              <a:picLocks noChangeAspect="1"/>
            </p:cNvPicPr>
            <p:nvPr/>
          </p:nvPicPr>
          <p:blipFill rotWithShape="1">
            <a:blip r:embed="rId14"/>
            <a:srcRect l="6191" t="7218" r="7642" b="7217"/>
            <a:stretch/>
          </p:blipFill>
          <p:spPr>
            <a:xfrm>
              <a:off x="8240233" y="5603968"/>
              <a:ext cx="1265274" cy="1256427"/>
            </a:xfrm>
            <a:prstGeom prst="rect">
              <a:avLst/>
            </a:prstGeom>
          </p:spPr>
        </p:pic>
      </p:grpSp>
    </p:spTree>
    <p:extLst>
      <p:ext uri="{BB962C8B-B14F-4D97-AF65-F5344CB8AC3E}">
        <p14:creationId xmlns:p14="http://schemas.microsoft.com/office/powerpoint/2010/main" val="3568467037"/>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Lst>
  <p:txStyles>
    <p:titleStyle>
      <a:lvl1pPr algn="l" defTabSz="685800"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media" Target="../media/media14.m4a"/><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microsoft.com/office/2007/relationships/media" Target="../media/media8.m4a"/><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media" Target="../media/media11.m4a"/><Relationship Id="rId7" Type="http://schemas.openxmlformats.org/officeDocument/2006/relationships/hyperlink" Target="https://www.learningdisabilityservice-leeds.nhs.uk/get-checked-out/resources/national-screening-partners/" TargetMode="Externa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27.xml"/><Relationship Id="rId4" Type="http://schemas.openxmlformats.org/officeDocument/2006/relationships/audio" Target="../media/media11.m4a"/><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F58B-398D-4379-AEF9-7F32C159C31E}"/>
              </a:ext>
            </a:extLst>
          </p:cNvPr>
          <p:cNvSpPr>
            <a:spLocks noGrp="1"/>
          </p:cNvSpPr>
          <p:nvPr>
            <p:ph type="ctrTitle"/>
          </p:nvPr>
        </p:nvSpPr>
        <p:spPr/>
        <p:txBody>
          <a:bodyPr/>
          <a:lstStyle/>
          <a:p>
            <a:r>
              <a:rPr lang="en-GB" sz="4000" dirty="0">
                <a:latin typeface="Helvetica (Headings)"/>
                <a:ea typeface="Calibri" panose="020F0502020204030204" pitchFamily="34" charset="0"/>
                <a:cs typeface="Calibri" panose="020F0502020204030204" pitchFamily="34" charset="0"/>
              </a:rPr>
              <a:t>Targeted Work With People With Learning Disabilities</a:t>
            </a:r>
            <a:endParaRPr lang="en-GB" dirty="0"/>
          </a:p>
        </p:txBody>
      </p:sp>
      <p:sp>
        <p:nvSpPr>
          <p:cNvPr id="3" name="Subtitle 2">
            <a:extLst>
              <a:ext uri="{FF2B5EF4-FFF2-40B4-BE49-F238E27FC236}">
                <a16:creationId xmlns:a16="http://schemas.microsoft.com/office/drawing/2014/main" id="{723A698C-9D22-44FA-9E5B-DDF7AA32041E}"/>
              </a:ext>
            </a:extLst>
          </p:cNvPr>
          <p:cNvSpPr>
            <a:spLocks noGrp="1"/>
          </p:cNvSpPr>
          <p:nvPr>
            <p:ph type="subTitle" idx="1"/>
          </p:nvPr>
        </p:nvSpPr>
        <p:spPr>
          <a:xfrm>
            <a:off x="1524000" y="3748342"/>
            <a:ext cx="9144000" cy="1655762"/>
          </a:xfrm>
        </p:spPr>
        <p:txBody>
          <a:bodyPr/>
          <a:lstStyle/>
          <a:p>
            <a:r>
              <a:rPr lang="en-GB" dirty="0"/>
              <a:t>Alex Cocker - Cancer Screening &amp; Awareness Coordinator, Cancer Wise Leeds</a:t>
            </a:r>
          </a:p>
          <a:p>
            <a:endParaRPr lang="en-GB" dirty="0"/>
          </a:p>
        </p:txBody>
      </p:sp>
      <p:pic>
        <p:nvPicPr>
          <p:cNvPr id="6" name="Recorded Sound">
            <a:hlinkClick r:id="" action="ppaction://media"/>
            <a:extLst>
              <a:ext uri="{FF2B5EF4-FFF2-40B4-BE49-F238E27FC236}">
                <a16:creationId xmlns:a16="http://schemas.microsoft.com/office/drawing/2014/main" id="{7EA63A3C-762A-4FE0-8DC1-068399BD0F86}"/>
              </a:ext>
            </a:extLst>
          </p:cNvPr>
          <p:cNvPicPr>
            <a:picLocks noChangeAspect="1"/>
          </p:cNvPicPr>
          <p:nvPr>
            <a:audioFile r:link="rId1"/>
            <p:extLst>
              <p:ext uri="{DAA4B4D4-6D71-4841-9C94-3DE7FCFB9230}">
                <p14:media xmlns:p14="http://schemas.microsoft.com/office/powerpoint/2010/main" r:embed="rId2">
                  <p14:trim st="1566"/>
                  <p14:fade in="250"/>
                </p14:media>
              </p:ext>
            </p:extLst>
          </p:nvPr>
        </p:nvPicPr>
        <p:blipFill>
          <a:blip r:embed="rId4"/>
          <a:stretch>
            <a:fillRect/>
          </a:stretch>
        </p:blipFill>
        <p:spPr>
          <a:xfrm>
            <a:off x="11506200" y="5613400"/>
            <a:ext cx="406400" cy="406400"/>
          </a:xfrm>
          <a:prstGeom prst="rect">
            <a:avLst/>
          </a:prstGeom>
        </p:spPr>
      </p:pic>
    </p:spTree>
    <p:extLst>
      <p:ext uri="{BB962C8B-B14F-4D97-AF65-F5344CB8AC3E}">
        <p14:creationId xmlns:p14="http://schemas.microsoft.com/office/powerpoint/2010/main" val="2457400727"/>
      </p:ext>
    </p:extLst>
  </p:cSld>
  <p:clrMapOvr>
    <a:masterClrMapping/>
  </p:clrMapOvr>
  <mc:AlternateContent xmlns:mc="http://schemas.openxmlformats.org/markup-compatibility/2006">
    <mc:Choice xmlns:p14="http://schemas.microsoft.com/office/powerpoint/2010/main" Requires="p14">
      <p:transition spd="slow" p14:dur="2000" advClick="0" advTm="330"/>
    </mc:Choice>
    <mc:Fallback>
      <p:transition spd="slow" advClick="0" advTm="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602166" y="250911"/>
            <a:ext cx="10751634" cy="641188"/>
          </a:xfrm>
        </p:spPr>
        <p:txBody>
          <a:bodyPr>
            <a:normAutofit fontScale="90000"/>
          </a:bodyPr>
          <a:lstStyle/>
          <a:p>
            <a:r>
              <a:rPr lang="en-GB" sz="3600" dirty="0">
                <a:solidFill>
                  <a:schemeClr val="tx1"/>
                </a:solidFill>
              </a:rPr>
              <a:t>Cancer screening in care, </a:t>
            </a:r>
            <a:r>
              <a:rPr lang="en-GB" sz="3600" dirty="0">
                <a:solidFill>
                  <a:srgbClr val="007DC5"/>
                </a:solidFill>
              </a:rPr>
              <a:t>nursing</a:t>
            </a:r>
            <a:r>
              <a:rPr lang="en-GB" sz="3600" dirty="0">
                <a:solidFill>
                  <a:schemeClr val="tx1"/>
                </a:solidFill>
              </a:rPr>
              <a:t> and residential homes – Beeston and Middleton &amp; </a:t>
            </a:r>
            <a:r>
              <a:rPr lang="en-GB" sz="3600" dirty="0" err="1">
                <a:solidFill>
                  <a:schemeClr val="tx1"/>
                </a:solidFill>
              </a:rPr>
              <a:t>Hunslet</a:t>
            </a:r>
            <a:r>
              <a:rPr lang="en-GB" sz="3600" dirty="0">
                <a:solidFill>
                  <a:schemeClr val="tx1"/>
                </a:solidFill>
              </a:rPr>
              <a:t> PCNs</a:t>
            </a:r>
            <a:endParaRPr lang="en-GB" dirty="0"/>
          </a:p>
        </p:txBody>
      </p:sp>
      <p:sp>
        <p:nvSpPr>
          <p:cNvPr id="6" name="Content Placeholder 2">
            <a:extLst>
              <a:ext uri="{FF2B5EF4-FFF2-40B4-BE49-F238E27FC236}">
                <a16:creationId xmlns:a16="http://schemas.microsoft.com/office/drawing/2014/main" id="{3388772E-7DC7-464F-A568-71F027EB1A5F}"/>
              </a:ext>
            </a:extLst>
          </p:cNvPr>
          <p:cNvSpPr>
            <a:spLocks noGrp="1"/>
          </p:cNvSpPr>
          <p:nvPr>
            <p:ph idx="1"/>
          </p:nvPr>
        </p:nvSpPr>
        <p:spPr>
          <a:xfrm>
            <a:off x="112644" y="1138487"/>
            <a:ext cx="11241156" cy="5468603"/>
          </a:xfrm>
        </p:spPr>
        <p:txBody>
          <a:bodyPr>
            <a:noAutofit/>
          </a:bodyPr>
          <a:lstStyle/>
          <a:p>
            <a:pPr>
              <a:buClr>
                <a:srgbClr val="007DC5"/>
              </a:buClr>
            </a:pPr>
            <a:r>
              <a:rPr lang="en-US" sz="2000" b="1" i="1" dirty="0">
                <a:solidFill>
                  <a:srgbClr val="007DC5"/>
                </a:solidFill>
                <a:latin typeface="Helvetica (Headings)"/>
                <a:ea typeface="Times New Roman" panose="02020603050405020304" pitchFamily="18" charset="0"/>
                <a:cs typeface="Vani" panose="020B0502040204020203" pitchFamily="34" charset="0"/>
              </a:rPr>
              <a:t>Screening Champion </a:t>
            </a:r>
            <a:r>
              <a:rPr lang="en-US" sz="2000" dirty="0">
                <a:latin typeface="Helvetica (Headings)"/>
                <a:ea typeface="Times New Roman" panose="02020603050405020304" pitchFamily="18" charset="0"/>
                <a:cs typeface="Vani" panose="020B0502040204020203" pitchFamily="34" charset="0"/>
              </a:rPr>
              <a:t>highlighted a </a:t>
            </a:r>
            <a:r>
              <a:rPr lang="en-US" sz="2000" b="1" i="1" dirty="0">
                <a:solidFill>
                  <a:srgbClr val="007DC5"/>
                </a:solidFill>
                <a:latin typeface="Helvetica (Headings)"/>
                <a:ea typeface="Times New Roman" panose="02020603050405020304" pitchFamily="18" charset="0"/>
                <a:cs typeface="Vani" panose="020B0502040204020203" pitchFamily="34" charset="0"/>
              </a:rPr>
              <a:t>low uptake of</a:t>
            </a:r>
            <a:r>
              <a:rPr lang="en-US" sz="2000" dirty="0">
                <a:solidFill>
                  <a:srgbClr val="007DC5"/>
                </a:solidFill>
                <a:latin typeface="Helvetica (Headings)"/>
                <a:ea typeface="Times New Roman" panose="02020603050405020304" pitchFamily="18" charset="0"/>
                <a:cs typeface="Vani" panose="020B0502040204020203" pitchFamily="34" charset="0"/>
              </a:rPr>
              <a:t> </a:t>
            </a:r>
            <a:r>
              <a:rPr lang="en-US" sz="2000" b="1" i="1" dirty="0">
                <a:solidFill>
                  <a:srgbClr val="007DC5"/>
                </a:solidFill>
                <a:latin typeface="Helvetica (Headings)"/>
                <a:ea typeface="Times New Roman" panose="02020603050405020304" pitchFamily="18" charset="0"/>
                <a:cs typeface="Vani" panose="020B0502040204020203" pitchFamily="34" charset="0"/>
              </a:rPr>
              <a:t>bowel screening </a:t>
            </a:r>
            <a:r>
              <a:rPr lang="en-US" sz="2000" dirty="0">
                <a:latin typeface="Helvetica (Headings)"/>
                <a:ea typeface="Times New Roman" panose="02020603050405020304" pitchFamily="18" charset="0"/>
                <a:cs typeface="Vani" panose="020B0502040204020203" pitchFamily="34" charset="0"/>
              </a:rPr>
              <a:t>for the residents in the care home linked to their practice. </a:t>
            </a:r>
            <a:r>
              <a:rPr lang="en-US" sz="2000" dirty="0">
                <a:latin typeface="Helvetica (Headings)"/>
                <a:ea typeface="Calibri" panose="020F0502020204030204" pitchFamily="34" charset="0"/>
                <a:cs typeface="Vani" panose="020B0502040204020203" pitchFamily="34" charset="0"/>
              </a:rPr>
              <a:t> </a:t>
            </a:r>
          </a:p>
          <a:p>
            <a:pPr>
              <a:buClr>
                <a:srgbClr val="007DC5"/>
              </a:buClr>
            </a:pPr>
            <a:endParaRPr lang="en-GB" sz="700" dirty="0">
              <a:latin typeface="Helvetica (Headings)"/>
              <a:ea typeface="Calibri" panose="020F0502020204030204" pitchFamily="34" charset="0"/>
              <a:cs typeface="Vani" panose="020B0502040204020203" pitchFamily="34" charset="0"/>
            </a:endParaRPr>
          </a:p>
          <a:p>
            <a:pPr>
              <a:buClr>
                <a:srgbClr val="007DC5"/>
              </a:buClr>
            </a:pPr>
            <a:r>
              <a:rPr lang="en-US" sz="2000" dirty="0">
                <a:latin typeface="Helvetica (Headings)"/>
                <a:ea typeface="Times New Roman" panose="02020603050405020304" pitchFamily="18" charset="0"/>
                <a:cs typeface="Vani" panose="020B0502040204020203" pitchFamily="34" charset="0"/>
              </a:rPr>
              <a:t>Discussed at Exec board ages in care home lower than first thought. </a:t>
            </a:r>
            <a:r>
              <a:rPr lang="en-US" sz="2000" b="1" i="1" dirty="0">
                <a:solidFill>
                  <a:srgbClr val="007DC5"/>
                </a:solidFill>
                <a:latin typeface="Helvetica (Headings)"/>
                <a:ea typeface="Times New Roman" panose="02020603050405020304" pitchFamily="18" charset="0"/>
                <a:cs typeface="Vani" panose="020B0502040204020203" pitchFamily="34" charset="0"/>
              </a:rPr>
              <a:t>14 patient showing at eligible age for bowel screening.</a:t>
            </a:r>
          </a:p>
          <a:p>
            <a:pPr>
              <a:buClr>
                <a:srgbClr val="007DC5"/>
              </a:buClr>
            </a:pPr>
            <a:endParaRPr lang="en-GB" sz="700" dirty="0">
              <a:latin typeface="Helvetica (Headings)"/>
              <a:ea typeface="Times New Roman" panose="02020603050405020304" pitchFamily="18" charset="0"/>
              <a:cs typeface="Vani" panose="020B0502040204020203" pitchFamily="34" charset="0"/>
            </a:endParaRPr>
          </a:p>
          <a:p>
            <a:pPr marL="0" indent="0">
              <a:buClr>
                <a:srgbClr val="007DC5"/>
              </a:buClr>
              <a:buNone/>
            </a:pPr>
            <a:r>
              <a:rPr lang="en-US" sz="2000" b="1" i="1" dirty="0">
                <a:solidFill>
                  <a:srgbClr val="007DC5"/>
                </a:solidFill>
                <a:latin typeface="Helvetica (Headings)"/>
                <a:ea typeface="Times New Roman" panose="02020603050405020304" pitchFamily="18" charset="0"/>
                <a:cs typeface="Vani" panose="020B0502040204020203" pitchFamily="34" charset="0"/>
              </a:rPr>
              <a:t>Care Coordinators </a:t>
            </a:r>
            <a:r>
              <a:rPr lang="en-US" sz="2000" dirty="0">
                <a:latin typeface="Helvetica (Headings)"/>
                <a:ea typeface="Times New Roman" panose="02020603050405020304" pitchFamily="18" charset="0"/>
                <a:cs typeface="Vani" panose="020B0502040204020203" pitchFamily="34" charset="0"/>
              </a:rPr>
              <a:t>in the PCN to take this discussion to the Multi Disciplinary Team meetings with the homes,</a:t>
            </a:r>
            <a:r>
              <a:rPr lang="en-US" sz="2000" b="1" i="1" dirty="0">
                <a:solidFill>
                  <a:srgbClr val="EFAF00"/>
                </a:solidFill>
                <a:latin typeface="Helvetica (Headings)"/>
                <a:ea typeface="Times New Roman" panose="02020603050405020304" pitchFamily="18" charset="0"/>
                <a:cs typeface="Vani" panose="020B0502040204020203" pitchFamily="34" charset="0"/>
              </a:rPr>
              <a:t> </a:t>
            </a:r>
            <a:r>
              <a:rPr lang="en-US" sz="2000" b="1" i="1" dirty="0">
                <a:solidFill>
                  <a:srgbClr val="007DC5"/>
                </a:solidFill>
                <a:latin typeface="Helvetica (Headings)"/>
                <a:ea typeface="Times New Roman" panose="02020603050405020304" pitchFamily="18" charset="0"/>
                <a:cs typeface="Vani" panose="020B0502040204020203" pitchFamily="34" charset="0"/>
              </a:rPr>
              <a:t>check each patient record for markers </a:t>
            </a:r>
            <a:r>
              <a:rPr lang="en-US" sz="2000" dirty="0">
                <a:latin typeface="Helvetica (Headings)"/>
                <a:ea typeface="Times New Roman" panose="02020603050405020304" pitchFamily="18" charset="0"/>
                <a:cs typeface="Vani" panose="020B0502040204020203" pitchFamily="34" charset="0"/>
              </a:rPr>
              <a:t>that state if they are due for all screening </a:t>
            </a:r>
            <a:r>
              <a:rPr lang="en-US" sz="2000" dirty="0" err="1">
                <a:latin typeface="Helvetica (Headings)"/>
                <a:ea typeface="Times New Roman" panose="02020603050405020304" pitchFamily="18" charset="0"/>
                <a:cs typeface="Vani" panose="020B0502040204020203" pitchFamily="34" charset="0"/>
              </a:rPr>
              <a:t>programmes</a:t>
            </a:r>
            <a:r>
              <a:rPr lang="en-US" sz="2000" dirty="0">
                <a:latin typeface="Helvetica (Headings)"/>
                <a:ea typeface="Times New Roman" panose="02020603050405020304" pitchFamily="18" charset="0"/>
                <a:cs typeface="Vani" panose="020B0502040204020203" pitchFamily="34" charset="0"/>
              </a:rPr>
              <a:t>. </a:t>
            </a:r>
          </a:p>
          <a:p>
            <a:pPr>
              <a:buClr>
                <a:srgbClr val="007DC5"/>
              </a:buClr>
            </a:pPr>
            <a:r>
              <a:rPr lang="en-US" sz="2000" dirty="0">
                <a:latin typeface="Helvetica (Headings)"/>
                <a:ea typeface="Times New Roman" panose="02020603050405020304" pitchFamily="18" charset="0"/>
                <a:cs typeface="Vani" panose="020B0502040204020203" pitchFamily="34" charset="0"/>
              </a:rPr>
              <a:t>Discussion with the appropriate people as to whether each resident should continue with screening and support needed e.g. access to surgery, reasonable adjustments. </a:t>
            </a:r>
          </a:p>
          <a:p>
            <a:pPr>
              <a:buClr>
                <a:srgbClr val="007DC5"/>
              </a:buClr>
            </a:pPr>
            <a:endParaRPr lang="en-GB" sz="700" dirty="0">
              <a:latin typeface="Helvetica (Headings)"/>
              <a:ea typeface="Times New Roman" panose="02020603050405020304" pitchFamily="18" charset="0"/>
              <a:cs typeface="Vani" panose="020B0502040204020203" pitchFamily="34" charset="0"/>
            </a:endParaRPr>
          </a:p>
          <a:p>
            <a:pPr>
              <a:buClr>
                <a:srgbClr val="007DC5"/>
              </a:buClr>
            </a:pPr>
            <a:r>
              <a:rPr lang="en-US" sz="2000" dirty="0">
                <a:solidFill>
                  <a:srgbClr val="000000"/>
                </a:solidFill>
                <a:latin typeface="Helvetica (Headings)"/>
                <a:ea typeface="Times New Roman" panose="02020603050405020304" pitchFamily="18" charset="0"/>
                <a:cs typeface="Vani" panose="020B0502040204020203" pitchFamily="34" charset="0"/>
              </a:rPr>
              <a:t>Is this something we can </a:t>
            </a:r>
            <a:r>
              <a:rPr lang="en-US" sz="2000" b="1" i="1" dirty="0">
                <a:solidFill>
                  <a:srgbClr val="007DC5"/>
                </a:solidFill>
                <a:latin typeface="Helvetica (Headings)"/>
                <a:ea typeface="Times New Roman" panose="02020603050405020304" pitchFamily="18" charset="0"/>
                <a:cs typeface="Vani" panose="020B0502040204020203" pitchFamily="34" charset="0"/>
              </a:rPr>
              <a:t>expand into other homes, for example LD</a:t>
            </a:r>
            <a:r>
              <a:rPr lang="en-US" sz="2200" b="1" i="1" dirty="0">
                <a:solidFill>
                  <a:srgbClr val="007DC5"/>
                </a:solidFill>
                <a:latin typeface="Helvetica (Headings)"/>
                <a:ea typeface="Times New Roman" panose="02020603050405020304" pitchFamily="18" charset="0"/>
                <a:cs typeface="Vani" panose="020B0502040204020203" pitchFamily="34" charset="0"/>
              </a:rPr>
              <a:t>. </a:t>
            </a:r>
          </a:p>
          <a:p>
            <a:pPr marL="0" indent="0">
              <a:buClr>
                <a:srgbClr val="007DC5"/>
              </a:buClr>
              <a:buNone/>
            </a:pPr>
            <a:endParaRPr lang="en-GB" sz="800" dirty="0">
              <a:latin typeface="Helvetica (Headings)"/>
              <a:ea typeface="Times New Roman" panose="02020603050405020304" pitchFamily="18" charset="0"/>
              <a:cs typeface="Vani" panose="020B0502040204020203" pitchFamily="34" charset="0"/>
            </a:endParaRPr>
          </a:p>
          <a:p>
            <a:pPr marL="0" indent="0">
              <a:buClr>
                <a:srgbClr val="007DC5"/>
              </a:buClr>
              <a:buNone/>
            </a:pPr>
            <a:r>
              <a:rPr lang="en-US" sz="2000" b="1" dirty="0">
                <a:solidFill>
                  <a:srgbClr val="007DC5"/>
                </a:solidFill>
                <a:latin typeface="Helvetica (Headings)"/>
                <a:ea typeface="Times New Roman" panose="02020603050405020304" pitchFamily="18" charset="0"/>
                <a:cs typeface="Vani" panose="020B0502040204020203" pitchFamily="34" charset="0"/>
              </a:rPr>
              <a:t>Next steps </a:t>
            </a:r>
          </a:p>
          <a:p>
            <a:pPr>
              <a:buClr>
                <a:srgbClr val="007DC5"/>
              </a:buClr>
            </a:pPr>
            <a:r>
              <a:rPr lang="en-US" sz="1800" dirty="0">
                <a:solidFill>
                  <a:srgbClr val="000000"/>
                </a:solidFill>
                <a:latin typeface="Helvetica (Headings)"/>
                <a:ea typeface="Times New Roman" panose="02020603050405020304" pitchFamily="18" charset="0"/>
                <a:cs typeface="Vani" panose="020B0502040204020203" pitchFamily="34" charset="0"/>
              </a:rPr>
              <a:t>Producing support information on all 3 screening programs for staff and </a:t>
            </a:r>
            <a:r>
              <a:rPr lang="en-US" sz="1800" dirty="0" err="1">
                <a:solidFill>
                  <a:srgbClr val="000000"/>
                </a:solidFill>
                <a:latin typeface="Helvetica (Headings)"/>
                <a:ea typeface="Times New Roman" panose="02020603050405020304" pitchFamily="18" charset="0"/>
                <a:cs typeface="Vani" panose="020B0502040204020203" pitchFamily="34" charset="0"/>
              </a:rPr>
              <a:t>carers</a:t>
            </a:r>
            <a:r>
              <a:rPr lang="en-US" sz="1800" dirty="0">
                <a:solidFill>
                  <a:srgbClr val="000000"/>
                </a:solidFill>
                <a:latin typeface="Helvetica (Headings)"/>
                <a:ea typeface="Times New Roman" panose="02020603050405020304" pitchFamily="18" charset="0"/>
                <a:cs typeface="Vani" panose="020B0502040204020203" pitchFamily="34" charset="0"/>
              </a:rPr>
              <a:t>  </a:t>
            </a:r>
          </a:p>
          <a:p>
            <a:pPr marL="0" indent="0">
              <a:buClr>
                <a:srgbClr val="007DC5"/>
              </a:buClr>
              <a:buNone/>
            </a:pPr>
            <a:r>
              <a:rPr lang="en-US" sz="1800" dirty="0">
                <a:solidFill>
                  <a:srgbClr val="000000"/>
                </a:solidFill>
                <a:latin typeface="Helvetica (Headings)"/>
                <a:ea typeface="Times New Roman" panose="02020603050405020304" pitchFamily="18" charset="0"/>
                <a:cs typeface="Vani" panose="020B0502040204020203" pitchFamily="34" charset="0"/>
              </a:rPr>
              <a:t>through training and support materials.</a:t>
            </a:r>
            <a:endParaRPr lang="en-GB" sz="1800" dirty="0">
              <a:latin typeface="Helvetica (Headings)"/>
              <a:ea typeface="Calibri" panose="020F0502020204030204" pitchFamily="34" charset="0"/>
              <a:cs typeface="Vani" panose="020B0502040204020203" pitchFamily="34" charset="0"/>
            </a:endParaRPr>
          </a:p>
          <a:p>
            <a:endParaRPr lang="en-GB" sz="2400" dirty="0">
              <a:latin typeface="Helvetica (Headings)"/>
              <a:cs typeface="Vani" panose="020B0502040204020203" pitchFamily="34" charset="0"/>
            </a:endParaRPr>
          </a:p>
        </p:txBody>
      </p:sp>
      <p:pic>
        <p:nvPicPr>
          <p:cNvPr id="5" name="Recorded Sound">
            <a:hlinkClick r:id="" action="ppaction://media"/>
            <a:extLst>
              <a:ext uri="{FF2B5EF4-FFF2-40B4-BE49-F238E27FC236}">
                <a16:creationId xmlns:a16="http://schemas.microsoft.com/office/drawing/2014/main" id="{75ED0AC9-95C0-4DEE-9D78-E4C4E7584C3A}"/>
              </a:ext>
            </a:extLst>
          </p:cNvPr>
          <p:cNvPicPr>
            <a:picLocks noChangeAspect="1"/>
          </p:cNvPicPr>
          <p:nvPr>
            <a:audioFile r:link="rId1"/>
            <p:extLst>
              <p:ext uri="{DAA4B4D4-6D71-4841-9C94-3DE7FCFB9230}">
                <p14:media xmlns:p14="http://schemas.microsoft.com/office/powerpoint/2010/main" r:embed="rId2">
                  <p14:trim end="18360.6349"/>
                </p14:media>
              </p:ext>
            </p:extLst>
          </p:nvPr>
        </p:nvPicPr>
        <p:blipFill>
          <a:blip r:embed="rId6"/>
          <a:stretch>
            <a:fillRect/>
          </a:stretch>
        </p:blipFill>
        <p:spPr>
          <a:xfrm>
            <a:off x="11011568" y="3066716"/>
            <a:ext cx="406400" cy="406400"/>
          </a:xfrm>
          <a:prstGeom prst="rect">
            <a:avLst/>
          </a:prstGeom>
        </p:spPr>
      </p:pic>
      <p:pic>
        <p:nvPicPr>
          <p:cNvPr id="7" name="Recorded Sound">
            <a:hlinkClick r:id="" action="ppaction://media"/>
            <a:extLst>
              <a:ext uri="{FF2B5EF4-FFF2-40B4-BE49-F238E27FC236}">
                <a16:creationId xmlns:a16="http://schemas.microsoft.com/office/drawing/2014/main" id="{C7CA344C-EAA2-4EF6-A0AC-8C1D866C546B}"/>
              </a:ext>
            </a:extLst>
          </p:cNvPr>
          <p:cNvPicPr>
            <a:picLocks noChangeAspect="1"/>
          </p:cNvPicPr>
          <p:nvPr>
            <a:audioFile r:link="rId1"/>
            <p:extLst>
              <p:ext uri="{DAA4B4D4-6D71-4841-9C94-3DE7FCFB9230}">
                <p14:media xmlns:p14="http://schemas.microsoft.com/office/powerpoint/2010/main" r:embed="rId3">
                  <p14:trim st="1232"/>
                </p14:media>
              </p:ext>
            </p:extLst>
          </p:nvPr>
        </p:nvPicPr>
        <p:blipFill>
          <a:blip r:embed="rId6"/>
          <a:stretch>
            <a:fillRect/>
          </a:stretch>
        </p:blipFill>
        <p:spPr>
          <a:xfrm>
            <a:off x="11011568" y="4124158"/>
            <a:ext cx="406400" cy="406400"/>
          </a:xfrm>
          <a:prstGeom prst="rect">
            <a:avLst/>
          </a:prstGeom>
        </p:spPr>
      </p:pic>
    </p:spTree>
    <p:extLst>
      <p:ext uri="{BB962C8B-B14F-4D97-AF65-F5344CB8AC3E}">
        <p14:creationId xmlns:p14="http://schemas.microsoft.com/office/powerpoint/2010/main" val="4248524836"/>
      </p:ext>
    </p:extLst>
  </p:cSld>
  <p:clrMapOvr>
    <a:masterClrMapping/>
  </p:clrMapOvr>
  <mc:AlternateContent xmlns:mc="http://schemas.openxmlformats.org/markup-compatibility/2006" xmlns:p14="http://schemas.microsoft.com/office/powerpoint/2010/main">
    <mc:Choice Requires="p14">
      <p:transition spd="slow" p14:dur="2000" advClick="0" advTm="2290"/>
    </mc:Choice>
    <mc:Fallback xmlns="">
      <p:transition spd="slow" advClick="0" advTm="2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20" fill="hold"/>
                                        <p:tgtEl>
                                          <p:spTgt spid="5"/>
                                        </p:tgtEl>
                                      </p:cBhvr>
                                    </p:cmd>
                                  </p:childTnLst>
                                </p:cTn>
                              </p:par>
                            </p:childTnLst>
                          </p:cTn>
                        </p:par>
                        <p:par>
                          <p:cTn id="7" fill="hold">
                            <p:stCondLst>
                              <p:cond delay="51820"/>
                            </p:stCondLst>
                            <p:childTnLst>
                              <p:par>
                                <p:cTn id="8" presetID="1" presetClass="mediacall" presetSubtype="0" fill="hold" nodeType="afterEffect">
                                  <p:stCondLst>
                                    <p:cond delay="0"/>
                                  </p:stCondLst>
                                  <p:childTnLst>
                                    <p:cmd type="call" cmd="playFrom(0.0)">
                                      <p:cBhvr>
                                        <p:cTn id="9" dur="957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838200" y="365129"/>
            <a:ext cx="10515600" cy="783447"/>
          </a:xfrm>
        </p:spPr>
        <p:txBody>
          <a:bodyPr/>
          <a:lstStyle/>
          <a:p>
            <a:r>
              <a:rPr lang="en-GB" sz="3200" dirty="0">
                <a:solidFill>
                  <a:srgbClr val="007DC5"/>
                </a:solidFill>
              </a:rPr>
              <a:t>                 Next steps and sustainability </a:t>
            </a:r>
            <a:endParaRPr lang="en-GB" dirty="0"/>
          </a:p>
        </p:txBody>
      </p:sp>
      <p:sp>
        <p:nvSpPr>
          <p:cNvPr id="6" name="Content Placeholder 4">
            <a:extLst>
              <a:ext uri="{FF2B5EF4-FFF2-40B4-BE49-F238E27FC236}">
                <a16:creationId xmlns:a16="http://schemas.microsoft.com/office/drawing/2014/main" id="{C58CF430-604A-49C9-A487-BAF44D0FD772}"/>
              </a:ext>
            </a:extLst>
          </p:cNvPr>
          <p:cNvSpPr>
            <a:spLocks noGrp="1"/>
          </p:cNvSpPr>
          <p:nvPr>
            <p:ph idx="1"/>
          </p:nvPr>
        </p:nvSpPr>
        <p:spPr>
          <a:xfrm>
            <a:off x="312234" y="1148575"/>
            <a:ext cx="11496908" cy="5185317"/>
          </a:xfrm>
        </p:spPr>
        <p:txBody>
          <a:bodyPr>
            <a:normAutofit fontScale="70000" lnSpcReduction="20000"/>
          </a:bodyPr>
          <a:lstStyle/>
          <a:p>
            <a:pPr>
              <a:buClr>
                <a:srgbClr val="0070C0"/>
              </a:buClr>
            </a:pPr>
            <a:r>
              <a:rPr lang="en-GB" sz="2900" dirty="0"/>
              <a:t>Implement suggestions from </a:t>
            </a:r>
            <a:r>
              <a:rPr lang="en-GB" sz="2900" b="1" i="1" dirty="0">
                <a:solidFill>
                  <a:srgbClr val="007DC5"/>
                </a:solidFill>
              </a:rPr>
              <a:t>Cervical Screening and Patients with LD report</a:t>
            </a:r>
            <a:r>
              <a:rPr lang="en-GB" sz="2600" dirty="0">
                <a:solidFill>
                  <a:srgbClr val="007DC5"/>
                </a:solidFill>
              </a:rPr>
              <a:t>.</a:t>
            </a:r>
          </a:p>
          <a:p>
            <a:pPr>
              <a:buClr>
                <a:srgbClr val="0070C0"/>
              </a:buClr>
            </a:pPr>
            <a:endParaRPr lang="en-GB" sz="2000" dirty="0"/>
          </a:p>
          <a:p>
            <a:pPr marL="0" indent="0">
              <a:buClr>
                <a:srgbClr val="0070C0"/>
              </a:buClr>
              <a:buNone/>
            </a:pPr>
            <a:endParaRPr lang="en-GB" sz="2000" dirty="0"/>
          </a:p>
          <a:p>
            <a:pPr marL="0" indent="0">
              <a:buClr>
                <a:srgbClr val="0070C0"/>
              </a:buClr>
              <a:buNone/>
            </a:pPr>
            <a:endParaRPr lang="en-GB" sz="2000" dirty="0"/>
          </a:p>
          <a:p>
            <a:pPr>
              <a:buClr>
                <a:srgbClr val="0070C0"/>
              </a:buClr>
            </a:pPr>
            <a:endParaRPr lang="en-GB" sz="2000" dirty="0"/>
          </a:p>
          <a:p>
            <a:pPr>
              <a:buClr>
                <a:srgbClr val="0070C0"/>
              </a:buClr>
            </a:pPr>
            <a:endParaRPr lang="en-GB" sz="2000" dirty="0"/>
          </a:p>
          <a:p>
            <a:pPr>
              <a:buClr>
                <a:srgbClr val="0070C0"/>
              </a:buClr>
            </a:pPr>
            <a:endParaRPr lang="en-GB" sz="2000" dirty="0"/>
          </a:p>
          <a:p>
            <a:pPr>
              <a:buClr>
                <a:srgbClr val="0070C0"/>
              </a:buClr>
            </a:pPr>
            <a:r>
              <a:rPr lang="en-GB" sz="2900" dirty="0"/>
              <a:t>Continue to work with </a:t>
            </a:r>
            <a:r>
              <a:rPr lang="en-GB" sz="2900" b="1" i="1" dirty="0">
                <a:solidFill>
                  <a:srgbClr val="007DC5"/>
                </a:solidFill>
              </a:rPr>
              <a:t>Cancer and Learning Disabilities Task group </a:t>
            </a:r>
            <a:r>
              <a:rPr lang="en-GB" sz="2900" dirty="0"/>
              <a:t>to implement sustainable processes and projects across the city.</a:t>
            </a:r>
          </a:p>
          <a:p>
            <a:pPr marL="808038" indent="-266700">
              <a:buClr>
                <a:srgbClr val="007DC5"/>
              </a:buClr>
              <a:buFont typeface="Wingdings" panose="05000000000000000000" pitchFamily="2" charset="2"/>
              <a:buChar char="§"/>
            </a:pPr>
            <a:r>
              <a:rPr lang="en-GB" sz="2900" b="1" i="1" dirty="0">
                <a:solidFill>
                  <a:srgbClr val="007DC5"/>
                </a:solidFill>
              </a:rPr>
              <a:t>Bowel Screening Invitation letter</a:t>
            </a:r>
          </a:p>
          <a:p>
            <a:pPr marL="808038" indent="-266700">
              <a:buClr>
                <a:srgbClr val="007DC5"/>
              </a:buClr>
              <a:buFont typeface="Wingdings" panose="05000000000000000000" pitchFamily="2" charset="2"/>
              <a:buChar char="§"/>
            </a:pPr>
            <a:r>
              <a:rPr lang="en-GB" sz="2900" dirty="0"/>
              <a:t>Create </a:t>
            </a:r>
            <a:r>
              <a:rPr lang="en-GB" sz="2900" b="1" i="1" dirty="0">
                <a:solidFill>
                  <a:srgbClr val="007DC5"/>
                </a:solidFill>
              </a:rPr>
              <a:t>Best Practice Guidance </a:t>
            </a:r>
          </a:p>
          <a:p>
            <a:pPr marL="808038" indent="-266700">
              <a:buClr>
                <a:srgbClr val="007DC5"/>
              </a:buClr>
              <a:buFont typeface="Wingdings" panose="05000000000000000000" pitchFamily="2" charset="2"/>
              <a:buChar char="§"/>
            </a:pPr>
            <a:r>
              <a:rPr lang="en-GB" sz="2900" b="1" i="1" dirty="0">
                <a:solidFill>
                  <a:srgbClr val="007DC5"/>
                </a:solidFill>
              </a:rPr>
              <a:t>Communications materials </a:t>
            </a:r>
            <a:r>
              <a:rPr lang="en-GB" sz="2900" dirty="0"/>
              <a:t>to patients/ carers and support practices.</a:t>
            </a:r>
          </a:p>
          <a:p>
            <a:pPr>
              <a:buClr>
                <a:srgbClr val="0070C0"/>
              </a:buClr>
            </a:pPr>
            <a:endParaRPr lang="en-GB" sz="2900" dirty="0"/>
          </a:p>
          <a:p>
            <a:pPr>
              <a:buClr>
                <a:srgbClr val="0070C0"/>
              </a:buClr>
            </a:pPr>
            <a:r>
              <a:rPr lang="en-GB" sz="2900" dirty="0"/>
              <a:t>Work with other organisations within the city to </a:t>
            </a:r>
            <a:r>
              <a:rPr lang="en-GB" sz="2900" b="1" i="1" dirty="0">
                <a:solidFill>
                  <a:srgbClr val="007DC5"/>
                </a:solidFill>
              </a:rPr>
              <a:t>support patients with LD as well as carers/ family and staff</a:t>
            </a:r>
            <a:r>
              <a:rPr lang="en-GB" sz="2900" b="1" i="1" dirty="0">
                <a:solidFill>
                  <a:srgbClr val="EFAF00"/>
                </a:solidFill>
              </a:rPr>
              <a:t> </a:t>
            </a:r>
            <a:r>
              <a:rPr lang="en-GB" sz="2900" dirty="0"/>
              <a:t>to access screening and awareness of sign and symptoms of cancer.</a:t>
            </a:r>
          </a:p>
          <a:p>
            <a:pPr marL="808038" indent="-266700">
              <a:buClr>
                <a:srgbClr val="007DC5"/>
              </a:buClr>
              <a:buFont typeface="Wingdings" panose="05000000000000000000" pitchFamily="2" charset="2"/>
              <a:buChar char="§"/>
            </a:pPr>
            <a:r>
              <a:rPr lang="en-GB" sz="2900" dirty="0"/>
              <a:t>Education, Health and Care Plans</a:t>
            </a:r>
          </a:p>
          <a:p>
            <a:pPr marL="808038" indent="-266700">
              <a:buClr>
                <a:srgbClr val="007DC5"/>
              </a:buClr>
              <a:buFont typeface="Wingdings" panose="05000000000000000000" pitchFamily="2" charset="2"/>
              <a:buChar char="§"/>
            </a:pPr>
            <a:r>
              <a:rPr lang="en-GB" sz="2900" dirty="0"/>
              <a:t>Working with Care, Nursing and Residential Homes</a:t>
            </a:r>
          </a:p>
          <a:p>
            <a:pPr marL="808038" indent="-266700">
              <a:buClr>
                <a:srgbClr val="0070C0"/>
              </a:buClr>
              <a:buFont typeface="Wingdings" panose="05000000000000000000" pitchFamily="2" charset="2"/>
              <a:buChar char="§"/>
            </a:pPr>
            <a:endParaRPr lang="en-GB" sz="2000" dirty="0"/>
          </a:p>
        </p:txBody>
      </p:sp>
      <p:pic>
        <p:nvPicPr>
          <p:cNvPr id="7" name="Picture 6">
            <a:extLst>
              <a:ext uri="{FF2B5EF4-FFF2-40B4-BE49-F238E27FC236}">
                <a16:creationId xmlns:a16="http://schemas.microsoft.com/office/drawing/2014/main" id="{F3B472C8-6183-4B01-A49A-B1AD123C3957}"/>
              </a:ext>
            </a:extLst>
          </p:cNvPr>
          <p:cNvPicPr>
            <a:picLocks noChangeAspect="1"/>
          </p:cNvPicPr>
          <p:nvPr/>
        </p:nvPicPr>
        <p:blipFill>
          <a:blip r:embed="rId5"/>
          <a:stretch>
            <a:fillRect/>
          </a:stretch>
        </p:blipFill>
        <p:spPr>
          <a:xfrm>
            <a:off x="838200" y="1393900"/>
            <a:ext cx="9681562" cy="1293543"/>
          </a:xfrm>
          <a:prstGeom prst="rect">
            <a:avLst/>
          </a:prstGeom>
        </p:spPr>
      </p:pic>
      <p:pic>
        <p:nvPicPr>
          <p:cNvPr id="8" name="Recorded Sound">
            <a:hlinkClick r:id="" action="ppaction://media"/>
            <a:extLst>
              <a:ext uri="{FF2B5EF4-FFF2-40B4-BE49-F238E27FC236}">
                <a16:creationId xmlns:a16="http://schemas.microsoft.com/office/drawing/2014/main" id="{FF9AA497-7A4F-46E4-9E15-FF8457856608}"/>
              </a:ext>
            </a:extLst>
          </p:cNvPr>
          <p:cNvPicPr>
            <a:picLocks noChangeAspect="1"/>
          </p:cNvPicPr>
          <p:nvPr>
            <a:audioFile r:link="rId1"/>
            <p:extLst>
              <p:ext uri="{DAA4B4D4-6D71-4841-9C94-3DE7FCFB9230}">
                <p14:media xmlns:p14="http://schemas.microsoft.com/office/powerpoint/2010/main" r:embed="rId2">
                  <p14:trim st="2200"/>
                </p14:media>
              </p:ext>
            </p:extLst>
          </p:nvPr>
        </p:nvPicPr>
        <p:blipFill>
          <a:blip r:embed="rId6"/>
          <a:stretch>
            <a:fillRect/>
          </a:stretch>
        </p:blipFill>
        <p:spPr>
          <a:xfrm>
            <a:off x="11401926" y="3721180"/>
            <a:ext cx="406400" cy="406400"/>
          </a:xfrm>
          <a:prstGeom prst="rect">
            <a:avLst/>
          </a:prstGeom>
        </p:spPr>
      </p:pic>
    </p:spTree>
    <p:extLst>
      <p:ext uri="{BB962C8B-B14F-4D97-AF65-F5344CB8AC3E}">
        <p14:creationId xmlns:p14="http://schemas.microsoft.com/office/powerpoint/2010/main" val="2322905519"/>
      </p:ext>
    </p:extLst>
  </p:cSld>
  <p:clrMapOvr>
    <a:masterClrMapping/>
  </p:clrMapOvr>
  <mc:AlternateContent xmlns:mc="http://schemas.openxmlformats.org/markup-compatibility/2006" xmlns:p14="http://schemas.microsoft.com/office/powerpoint/2010/main">
    <mc:Choice Requires="p14">
      <p:transition spd="slow" p14:dur="2000" advTm="41000"/>
    </mc:Choice>
    <mc:Fallback xmlns="">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3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680224" y="365130"/>
            <a:ext cx="10673576" cy="783446"/>
          </a:xfrm>
        </p:spPr>
        <p:txBody>
          <a:bodyPr>
            <a:noAutofit/>
          </a:bodyPr>
          <a:lstStyle/>
          <a:p>
            <a:r>
              <a:rPr lang="en-GB" sz="3600" dirty="0">
                <a:solidFill>
                  <a:schemeClr val="tx1"/>
                </a:solidFill>
              </a:rPr>
              <a:t>Background - cervical screening and learning disability patients in Leeds</a:t>
            </a:r>
            <a:endParaRPr lang="en-GB" sz="3600" dirty="0"/>
          </a:p>
        </p:txBody>
      </p:sp>
      <p:sp>
        <p:nvSpPr>
          <p:cNvPr id="3" name="Content Placeholder 2">
            <a:extLst>
              <a:ext uri="{FF2B5EF4-FFF2-40B4-BE49-F238E27FC236}">
                <a16:creationId xmlns:a16="http://schemas.microsoft.com/office/drawing/2014/main" id="{0732B9F4-A065-487A-B740-D4B1FA739FDA}"/>
              </a:ext>
            </a:extLst>
          </p:cNvPr>
          <p:cNvSpPr>
            <a:spLocks noGrp="1"/>
          </p:cNvSpPr>
          <p:nvPr>
            <p:ph idx="1"/>
          </p:nvPr>
        </p:nvSpPr>
        <p:spPr>
          <a:xfrm>
            <a:off x="680224" y="1446483"/>
            <a:ext cx="10673576" cy="4341000"/>
          </a:xfrm>
        </p:spPr>
        <p:txBody>
          <a:bodyPr>
            <a:normAutofit fontScale="77500" lnSpcReduction="20000"/>
          </a:bodyPr>
          <a:lstStyle/>
          <a:p>
            <a:pPr>
              <a:buClr>
                <a:srgbClr val="007DC5"/>
              </a:buClr>
            </a:pPr>
            <a:r>
              <a:rPr lang="en-GB" sz="2800" dirty="0">
                <a:solidFill>
                  <a:srgbClr val="000000"/>
                </a:solidFill>
                <a:latin typeface="Helvetica (Body)"/>
              </a:rPr>
              <a:t>Nationally there is low uptake of cervical screening by women with Learning Disabilities (LD). Uptake (Source NHS Digital) for 2019/20 reports that:</a:t>
            </a:r>
          </a:p>
          <a:p>
            <a:pPr marL="979488" indent="-342900">
              <a:buClr>
                <a:srgbClr val="007DC5"/>
              </a:buClr>
              <a:buFont typeface="Wingdings" panose="05000000000000000000" pitchFamily="2" charset="2"/>
              <a:buChar char="§"/>
            </a:pPr>
            <a:r>
              <a:rPr lang="en-GB" sz="2800" b="1" i="1" dirty="0">
                <a:solidFill>
                  <a:srgbClr val="007DC5"/>
                </a:solidFill>
                <a:latin typeface="Helvetica (Body)"/>
              </a:rPr>
              <a:t>33.6%</a:t>
            </a:r>
            <a:r>
              <a:rPr lang="en-GB" sz="2800" dirty="0">
                <a:solidFill>
                  <a:srgbClr val="007DC5"/>
                </a:solidFill>
                <a:latin typeface="Helvetica (Body)"/>
              </a:rPr>
              <a:t> </a:t>
            </a:r>
            <a:r>
              <a:rPr lang="en-GB" sz="2800" dirty="0">
                <a:solidFill>
                  <a:srgbClr val="000000"/>
                </a:solidFill>
                <a:latin typeface="Helvetica (Body)"/>
              </a:rPr>
              <a:t>of women </a:t>
            </a:r>
            <a:r>
              <a:rPr lang="en-GB" sz="2800" b="1" i="1" dirty="0">
                <a:solidFill>
                  <a:srgbClr val="007DC5"/>
                </a:solidFill>
                <a:latin typeface="Helvetica (Body)"/>
              </a:rPr>
              <a:t>aged 25 to 64 with Learning Disabilities</a:t>
            </a:r>
            <a:r>
              <a:rPr lang="en-GB" sz="2800" b="1" i="1" dirty="0">
                <a:solidFill>
                  <a:srgbClr val="EFAF00"/>
                </a:solidFill>
                <a:latin typeface="Helvetica (Body)"/>
              </a:rPr>
              <a:t> </a:t>
            </a:r>
            <a:r>
              <a:rPr lang="en-GB" sz="2800" dirty="0">
                <a:solidFill>
                  <a:srgbClr val="000000"/>
                </a:solidFill>
                <a:latin typeface="Helvetica (Body)"/>
              </a:rPr>
              <a:t>had a cervical smear in the previous 5 years </a:t>
            </a:r>
          </a:p>
          <a:p>
            <a:pPr marL="979488" indent="-342900">
              <a:buClr>
                <a:srgbClr val="007DC5"/>
              </a:buClr>
              <a:buFont typeface="Wingdings" panose="05000000000000000000" pitchFamily="2" charset="2"/>
              <a:buChar char="§"/>
            </a:pPr>
            <a:r>
              <a:rPr lang="en-GB" sz="2800" dirty="0">
                <a:solidFill>
                  <a:srgbClr val="000000"/>
                </a:solidFill>
                <a:latin typeface="Helvetica (Body)"/>
              </a:rPr>
              <a:t>For </a:t>
            </a:r>
            <a:r>
              <a:rPr lang="en-GB" sz="2800" b="1" i="1" dirty="0">
                <a:solidFill>
                  <a:srgbClr val="007DC5"/>
                </a:solidFill>
                <a:latin typeface="Helvetica (Body)"/>
              </a:rPr>
              <a:t>Leeds</a:t>
            </a:r>
            <a:r>
              <a:rPr lang="en-GB" sz="2800" dirty="0">
                <a:solidFill>
                  <a:srgbClr val="000000"/>
                </a:solidFill>
                <a:latin typeface="Helvetica (Body)"/>
              </a:rPr>
              <a:t> this figure is </a:t>
            </a:r>
            <a:r>
              <a:rPr lang="en-GB" sz="2800" b="1" i="1" dirty="0">
                <a:solidFill>
                  <a:srgbClr val="007DC5"/>
                </a:solidFill>
                <a:latin typeface="Helvetica (Body)"/>
              </a:rPr>
              <a:t>32.9% </a:t>
            </a:r>
            <a:r>
              <a:rPr lang="en-GB" sz="2800" dirty="0">
                <a:solidFill>
                  <a:srgbClr val="000000"/>
                </a:solidFill>
                <a:latin typeface="Helvetica (Body)"/>
              </a:rPr>
              <a:t>(2019/20).</a:t>
            </a:r>
          </a:p>
          <a:p>
            <a:pPr marL="979488" indent="-342900">
              <a:buClr>
                <a:srgbClr val="007DC5"/>
              </a:buClr>
              <a:buFont typeface="Wingdings" panose="05000000000000000000" pitchFamily="2" charset="2"/>
              <a:buChar char="§"/>
            </a:pPr>
            <a:r>
              <a:rPr lang="en-GB" sz="2800" b="1" i="1" dirty="0">
                <a:solidFill>
                  <a:srgbClr val="007DC5"/>
                </a:solidFill>
                <a:latin typeface="Helvetica (Body)"/>
              </a:rPr>
              <a:t>71.8% </a:t>
            </a:r>
            <a:r>
              <a:rPr lang="en-GB" sz="2800" dirty="0">
                <a:solidFill>
                  <a:srgbClr val="000000"/>
                </a:solidFill>
                <a:latin typeface="Helvetica (Body)"/>
              </a:rPr>
              <a:t>of women </a:t>
            </a:r>
            <a:r>
              <a:rPr lang="en-GB" sz="2800" b="1" i="1" dirty="0">
                <a:solidFill>
                  <a:srgbClr val="007DC5"/>
                </a:solidFill>
                <a:latin typeface="Helvetica (Body)"/>
              </a:rPr>
              <a:t>without Learning Disabilities </a:t>
            </a:r>
            <a:r>
              <a:rPr lang="en-GB" sz="2800" dirty="0">
                <a:solidFill>
                  <a:srgbClr val="000000"/>
                </a:solidFill>
                <a:latin typeface="Helvetica (Body)"/>
              </a:rPr>
              <a:t>(England data). </a:t>
            </a:r>
          </a:p>
          <a:p>
            <a:endParaRPr lang="en-GB" sz="1000" b="1" dirty="0">
              <a:solidFill>
                <a:schemeClr val="accent1">
                  <a:lumMod val="75000"/>
                </a:schemeClr>
              </a:solidFill>
              <a:latin typeface="Helvetica (Body)"/>
            </a:endParaRPr>
          </a:p>
          <a:p>
            <a:pPr>
              <a:buClr>
                <a:srgbClr val="007DC5"/>
              </a:buClr>
            </a:pPr>
            <a:r>
              <a:rPr lang="en-GB" sz="2800" dirty="0"/>
              <a:t>Data was extracted in March 2021 from SystmOne and EMIS central units and include all </a:t>
            </a:r>
            <a:r>
              <a:rPr lang="en-GB" sz="2800" b="1" i="1" dirty="0">
                <a:solidFill>
                  <a:srgbClr val="007DC5"/>
                </a:solidFill>
              </a:rPr>
              <a:t>92 GP practices in Leeds</a:t>
            </a:r>
          </a:p>
          <a:p>
            <a:pPr>
              <a:buClr>
                <a:srgbClr val="007DC5"/>
              </a:buClr>
            </a:pPr>
            <a:endParaRPr lang="en-GB" sz="1000" dirty="0"/>
          </a:p>
          <a:p>
            <a:pPr>
              <a:buClr>
                <a:srgbClr val="007DC5"/>
              </a:buClr>
            </a:pPr>
            <a:r>
              <a:rPr lang="en-GB" sz="2800" dirty="0"/>
              <a:t>Learning Disability patients represent </a:t>
            </a:r>
            <a:r>
              <a:rPr lang="en-GB" sz="2800" b="1" i="1" dirty="0">
                <a:solidFill>
                  <a:srgbClr val="007DC5"/>
                </a:solidFill>
              </a:rPr>
              <a:t>0.5% of the eligible cervical screening population </a:t>
            </a:r>
          </a:p>
          <a:p>
            <a:pPr>
              <a:buClr>
                <a:srgbClr val="007DC5"/>
              </a:buClr>
            </a:pPr>
            <a:endParaRPr lang="en-GB" sz="1000" dirty="0"/>
          </a:p>
          <a:p>
            <a:pPr>
              <a:buClr>
                <a:srgbClr val="007DC5"/>
              </a:buClr>
            </a:pPr>
            <a:r>
              <a:rPr lang="en-GB" sz="2800" dirty="0"/>
              <a:t>A total of </a:t>
            </a:r>
            <a:r>
              <a:rPr lang="en-GB" sz="2800" b="1" i="1" dirty="0">
                <a:solidFill>
                  <a:srgbClr val="007DC5"/>
                </a:solidFill>
              </a:rPr>
              <a:t>1036 of LD patients are eligible </a:t>
            </a:r>
            <a:r>
              <a:rPr lang="en-GB" sz="2800" dirty="0"/>
              <a:t>(excluding no cervix patients) 678 (25-49) and 358 (50-64)</a:t>
            </a:r>
          </a:p>
        </p:txBody>
      </p:sp>
      <p:pic>
        <p:nvPicPr>
          <p:cNvPr id="8" name="Recorded Sound">
            <a:hlinkClick r:id="" action="ppaction://media"/>
            <a:extLst>
              <a:ext uri="{FF2B5EF4-FFF2-40B4-BE49-F238E27FC236}">
                <a16:creationId xmlns:a16="http://schemas.microsoft.com/office/drawing/2014/main" id="{4E277CD6-8D27-4CA0-9277-2919F847657B}"/>
              </a:ext>
            </a:extLst>
          </p:cNvPr>
          <p:cNvPicPr>
            <a:picLocks noChangeAspect="1"/>
          </p:cNvPicPr>
          <p:nvPr>
            <a:audioFile r:link="rId1"/>
            <p:extLst>
              <p:ext uri="{DAA4B4D4-6D71-4841-9C94-3DE7FCFB9230}">
                <p14:media xmlns:p14="http://schemas.microsoft.com/office/powerpoint/2010/main" r:embed="rId2">
                  <p14:trim st="2263"/>
                </p14:media>
              </p:ext>
            </p:extLst>
          </p:nvPr>
        </p:nvPicPr>
        <p:blipFill>
          <a:blip r:embed="rId6"/>
          <a:stretch>
            <a:fillRect/>
          </a:stretch>
        </p:blipFill>
        <p:spPr>
          <a:xfrm>
            <a:off x="11511776" y="4801918"/>
            <a:ext cx="406400" cy="406400"/>
          </a:xfrm>
          <a:prstGeom prst="rect">
            <a:avLst/>
          </a:prstGeom>
        </p:spPr>
      </p:pic>
      <p:pic>
        <p:nvPicPr>
          <p:cNvPr id="5" name="Recorded Sound">
            <a:hlinkClick r:id="" action="ppaction://media"/>
            <a:extLst>
              <a:ext uri="{FF2B5EF4-FFF2-40B4-BE49-F238E27FC236}">
                <a16:creationId xmlns:a16="http://schemas.microsoft.com/office/drawing/2014/main" id="{41237629-BD2F-4611-8DBE-4AFF83CD9EF3}"/>
              </a:ext>
            </a:extLst>
          </p:cNvPr>
          <p:cNvPicPr>
            <a:picLocks noChangeAspect="1"/>
          </p:cNvPicPr>
          <p:nvPr>
            <a:audioFile r:link="rId1"/>
            <p:extLst>
              <p:ext uri="{DAA4B4D4-6D71-4841-9C94-3DE7FCFB9230}">
                <p14:media xmlns:p14="http://schemas.microsoft.com/office/powerpoint/2010/main" r:embed="rId3">
                  <p14:trim st="2194"/>
                  <p14:fade in="1500"/>
                </p14:media>
              </p:ext>
            </p:extLst>
          </p:nvPr>
        </p:nvPicPr>
        <p:blipFill>
          <a:blip r:embed="rId6"/>
          <a:stretch>
            <a:fillRect/>
          </a:stretch>
        </p:blipFill>
        <p:spPr>
          <a:xfrm>
            <a:off x="11511776" y="2175933"/>
            <a:ext cx="406400" cy="406400"/>
          </a:xfrm>
          <a:prstGeom prst="rect">
            <a:avLst/>
          </a:prstGeom>
        </p:spPr>
      </p:pic>
    </p:spTree>
    <p:extLst>
      <p:ext uri="{BB962C8B-B14F-4D97-AF65-F5344CB8AC3E}">
        <p14:creationId xmlns:p14="http://schemas.microsoft.com/office/powerpoint/2010/main" val="2625234055"/>
      </p:ext>
    </p:extLst>
  </p:cSld>
  <p:clrMapOvr>
    <a:masterClrMapping/>
  </p:clrMapOvr>
  <mc:AlternateContent xmlns:mc="http://schemas.openxmlformats.org/markup-compatibility/2006">
    <mc:Choice xmlns:p14="http://schemas.microsoft.com/office/powerpoint/2010/main" Requires="p14">
      <p:transition spd="slow" p14:dur="2000" advClick="0" advTm="67000"/>
    </mc:Choice>
    <mc:Fallback>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96" fill="hold"/>
                                        <p:tgtEl>
                                          <p:spTgt spid="5"/>
                                        </p:tgtEl>
                                      </p:cBhvr>
                                    </p:cmd>
                                  </p:childTnLst>
                                </p:cTn>
                              </p:par>
                            </p:childTnLst>
                          </p:cTn>
                        </p:par>
                        <p:par>
                          <p:cTn id="7" fill="hold">
                            <p:stCondLst>
                              <p:cond delay="33296"/>
                            </p:stCondLst>
                            <p:childTnLst>
                              <p:par>
                                <p:cTn id="8" presetID="1" presetClass="mediacall" presetSubtype="0" fill="hold" nodeType="afterEffect">
                                  <p:stCondLst>
                                    <p:cond delay="0"/>
                                  </p:stCondLst>
                                  <p:childTnLst>
                                    <p:cmd type="call" cmd="playFrom(0.0)">
                                      <p:cBhvr>
                                        <p:cTn id="9" dur="300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838200" y="365130"/>
            <a:ext cx="10515600" cy="906110"/>
          </a:xfrm>
        </p:spPr>
        <p:txBody>
          <a:bodyPr>
            <a:noAutofit/>
          </a:bodyPr>
          <a:lstStyle/>
          <a:p>
            <a:r>
              <a:rPr lang="en-GB" sz="3600" dirty="0">
                <a:solidFill>
                  <a:srgbClr val="007DC5"/>
                </a:solidFill>
              </a:rPr>
              <a:t>Findings - cervical screening and learning disability patients report </a:t>
            </a:r>
            <a:endParaRPr lang="en-GB" sz="3600" dirty="0"/>
          </a:p>
        </p:txBody>
      </p:sp>
      <p:graphicFrame>
        <p:nvGraphicFramePr>
          <p:cNvPr id="6" name="Chart 5">
            <a:extLst>
              <a:ext uri="{FF2B5EF4-FFF2-40B4-BE49-F238E27FC236}">
                <a16:creationId xmlns:a16="http://schemas.microsoft.com/office/drawing/2014/main" id="{026EC245-9164-4620-B01E-B6371BBA06D9}"/>
              </a:ext>
            </a:extLst>
          </p:cNvPr>
          <p:cNvGraphicFramePr>
            <a:graphicFrameLocks/>
          </p:cNvGraphicFramePr>
          <p:nvPr>
            <p:extLst>
              <p:ext uri="{D42A27DB-BD31-4B8C-83A1-F6EECF244321}">
                <p14:modId xmlns:p14="http://schemas.microsoft.com/office/powerpoint/2010/main" val="3439627556"/>
              </p:ext>
            </p:extLst>
          </p:nvPr>
        </p:nvGraphicFramePr>
        <p:xfrm>
          <a:off x="394501" y="1118540"/>
          <a:ext cx="11370036" cy="467265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345AD6CC-403F-4083-A59A-7F9B5E9F85D2}"/>
              </a:ext>
            </a:extLst>
          </p:cNvPr>
          <p:cNvSpPr txBox="1"/>
          <p:nvPr/>
        </p:nvSpPr>
        <p:spPr>
          <a:xfrm>
            <a:off x="2095776" y="6027828"/>
            <a:ext cx="6329548" cy="584775"/>
          </a:xfrm>
          <a:prstGeom prst="rect">
            <a:avLst/>
          </a:prstGeom>
          <a:noFill/>
        </p:spPr>
        <p:txBody>
          <a:bodyPr wrap="square" rtlCol="0">
            <a:spAutoFit/>
          </a:bodyPr>
          <a:lstStyle/>
          <a:p>
            <a:r>
              <a:rPr lang="en-GB" sz="1600" dirty="0"/>
              <a:t>Data extracted from SystmOne and EMIS central units and include all 92 GP practices in Leeds​ (March2021).</a:t>
            </a:r>
          </a:p>
        </p:txBody>
      </p:sp>
      <p:pic>
        <p:nvPicPr>
          <p:cNvPr id="7" name="Recorded Sound">
            <a:hlinkClick r:id="" action="ppaction://media"/>
            <a:extLst>
              <a:ext uri="{FF2B5EF4-FFF2-40B4-BE49-F238E27FC236}">
                <a16:creationId xmlns:a16="http://schemas.microsoft.com/office/drawing/2014/main" id="{5E3F95D6-0D66-43E5-9174-04B0CC9C97BD}"/>
              </a:ext>
            </a:extLst>
          </p:cNvPr>
          <p:cNvPicPr>
            <a:picLocks noChangeAspect="1"/>
          </p:cNvPicPr>
          <p:nvPr>
            <a:audioFile r:link="rId1"/>
            <p:extLst>
              <p:ext uri="{DAA4B4D4-6D71-4841-9C94-3DE7FCFB9230}">
                <p14:media xmlns:p14="http://schemas.microsoft.com/office/powerpoint/2010/main" r:embed="rId2">
                  <p14:trim end="3261.7278"/>
                </p14:media>
              </p:ext>
            </p:extLst>
          </p:nvPr>
        </p:nvPicPr>
        <p:blipFill>
          <a:blip r:embed="rId6"/>
          <a:stretch>
            <a:fillRect/>
          </a:stretch>
        </p:blipFill>
        <p:spPr>
          <a:xfrm>
            <a:off x="10947400" y="4412916"/>
            <a:ext cx="406400" cy="406400"/>
          </a:xfrm>
          <a:prstGeom prst="rect">
            <a:avLst/>
          </a:prstGeom>
        </p:spPr>
      </p:pic>
    </p:spTree>
    <p:extLst>
      <p:ext uri="{BB962C8B-B14F-4D97-AF65-F5344CB8AC3E}">
        <p14:creationId xmlns:p14="http://schemas.microsoft.com/office/powerpoint/2010/main" val="3082238712"/>
      </p:ext>
    </p:extLst>
  </p:cSld>
  <p:clrMapOvr>
    <a:masterClrMapping/>
  </p:clrMapOvr>
  <mc:AlternateContent xmlns:mc="http://schemas.openxmlformats.org/markup-compatibility/2006">
    <mc:Choice xmlns:p14="http://schemas.microsoft.com/office/powerpoint/2010/main" Requires="p14">
      <p:transition spd="slow" p14:dur="2000" advClick="0" advTm="510"/>
    </mc:Choice>
    <mc:Fallback>
      <p:transition spd="slow" advClick="0" advTm="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591015" y="365129"/>
            <a:ext cx="10762785" cy="1325563"/>
          </a:xfrm>
        </p:spPr>
        <p:txBody>
          <a:bodyPr/>
          <a:lstStyle/>
          <a:p>
            <a:r>
              <a:rPr lang="en-GB" sz="3600" dirty="0">
                <a:solidFill>
                  <a:srgbClr val="007DC5"/>
                </a:solidFill>
              </a:rPr>
              <a:t>Findings - cervical screening and learning disability patients report </a:t>
            </a:r>
            <a:endParaRPr lang="en-GB" dirty="0"/>
          </a:p>
        </p:txBody>
      </p:sp>
      <p:sp>
        <p:nvSpPr>
          <p:cNvPr id="3" name="Content Placeholder 2">
            <a:extLst>
              <a:ext uri="{FF2B5EF4-FFF2-40B4-BE49-F238E27FC236}">
                <a16:creationId xmlns:a16="http://schemas.microsoft.com/office/drawing/2014/main" id="{0732B9F4-A065-487A-B740-D4B1FA739FDA}"/>
              </a:ext>
            </a:extLst>
          </p:cNvPr>
          <p:cNvSpPr>
            <a:spLocks noGrp="1"/>
          </p:cNvSpPr>
          <p:nvPr>
            <p:ph idx="1"/>
          </p:nvPr>
        </p:nvSpPr>
        <p:spPr>
          <a:xfrm>
            <a:off x="591015" y="1825625"/>
            <a:ext cx="11017405" cy="3961858"/>
          </a:xfrm>
        </p:spPr>
        <p:txBody>
          <a:bodyPr>
            <a:normAutofit fontScale="70000" lnSpcReduction="20000"/>
          </a:bodyPr>
          <a:lstStyle/>
          <a:p>
            <a:pPr marL="0" indent="0">
              <a:buNone/>
            </a:pPr>
            <a:r>
              <a:rPr lang="en-GB" sz="2800" b="1" dirty="0">
                <a:solidFill>
                  <a:srgbClr val="007DC5"/>
                </a:solidFill>
              </a:rPr>
              <a:t>Points for consideration</a:t>
            </a:r>
          </a:p>
          <a:p>
            <a:pPr>
              <a:buClr>
                <a:srgbClr val="007DC5"/>
              </a:buClr>
            </a:pPr>
            <a:r>
              <a:rPr lang="en-GB" sz="2800" dirty="0"/>
              <a:t>Are practices supported with clinical searches to identify LD patients who require screening? Are they relying on their QOF dashboard and reports?</a:t>
            </a:r>
          </a:p>
          <a:p>
            <a:pPr>
              <a:buClr>
                <a:srgbClr val="007DC5"/>
              </a:buClr>
            </a:pPr>
            <a:endParaRPr lang="en-GB" sz="900" dirty="0"/>
          </a:p>
          <a:p>
            <a:pPr>
              <a:buClr>
                <a:srgbClr val="007DC5"/>
              </a:buClr>
            </a:pPr>
            <a:r>
              <a:rPr lang="en-GB" sz="2800" dirty="0"/>
              <a:t>What else could support practices? Templates, protocols, communication materials &amp; training.  </a:t>
            </a:r>
          </a:p>
          <a:p>
            <a:pPr>
              <a:buClr>
                <a:srgbClr val="007DC5"/>
              </a:buClr>
            </a:pPr>
            <a:endParaRPr lang="en-GB" sz="900" dirty="0"/>
          </a:p>
          <a:p>
            <a:pPr>
              <a:buClr>
                <a:srgbClr val="007DC5"/>
              </a:buClr>
            </a:pPr>
            <a:r>
              <a:rPr lang="en-GB" sz="2800" dirty="0"/>
              <a:t>Further audit on reasons for applying PCA (exceptions) – are they being used appropriately?  Is there blanket use of exception codes? How thorough is the detail on patient records?</a:t>
            </a:r>
          </a:p>
          <a:p>
            <a:pPr>
              <a:buClr>
                <a:srgbClr val="007DC5"/>
              </a:buClr>
            </a:pPr>
            <a:endParaRPr lang="en-GB" sz="900" dirty="0"/>
          </a:p>
          <a:p>
            <a:pPr>
              <a:buClr>
                <a:srgbClr val="007DC5"/>
              </a:buClr>
            </a:pPr>
            <a:r>
              <a:rPr lang="en-GB" sz="2800" dirty="0"/>
              <a:t>Identify practices with a higher LD screening uptake to share good practice</a:t>
            </a:r>
          </a:p>
          <a:p>
            <a:endParaRPr lang="en-GB" sz="900" dirty="0"/>
          </a:p>
          <a:p>
            <a:pPr marL="0" indent="0">
              <a:buNone/>
            </a:pPr>
            <a:endParaRPr lang="en-GB" sz="900" dirty="0"/>
          </a:p>
          <a:p>
            <a:pPr marL="0" indent="0">
              <a:buNone/>
            </a:pPr>
            <a:r>
              <a:rPr lang="en-GB" sz="2800" b="1" dirty="0"/>
              <a:t>If all 88 practices with eligible LD patients were to screen one additional patient the screening uptake would increase to 45% from 36.3%</a:t>
            </a:r>
          </a:p>
        </p:txBody>
      </p:sp>
      <p:pic>
        <p:nvPicPr>
          <p:cNvPr id="5" name="Recorded Sound">
            <a:hlinkClick r:id="" action="ppaction://media"/>
            <a:extLst>
              <a:ext uri="{FF2B5EF4-FFF2-40B4-BE49-F238E27FC236}">
                <a16:creationId xmlns:a16="http://schemas.microsoft.com/office/drawing/2014/main" id="{B97F12C0-D986-46F2-B027-9B26FB48E12B}"/>
              </a:ext>
            </a:extLst>
          </p:cNvPr>
          <p:cNvPicPr>
            <a:picLocks noChangeAspect="1"/>
          </p:cNvPicPr>
          <p:nvPr>
            <a:audioFile r:link="rId1"/>
            <p:extLst>
              <p:ext uri="{DAA4B4D4-6D71-4841-9C94-3DE7FCFB9230}">
                <p14:media xmlns:p14="http://schemas.microsoft.com/office/powerpoint/2010/main" r:embed="rId2">
                  <p14:trim end="101527.1292"/>
                </p14:media>
              </p:ext>
            </p:extLst>
          </p:nvPr>
        </p:nvPicPr>
        <p:blipFill>
          <a:blip r:embed="rId4"/>
          <a:stretch>
            <a:fillRect/>
          </a:stretch>
        </p:blipFill>
        <p:spPr>
          <a:xfrm>
            <a:off x="10979484" y="4621464"/>
            <a:ext cx="406400" cy="406400"/>
          </a:xfrm>
          <a:prstGeom prst="rect">
            <a:avLst/>
          </a:prstGeom>
        </p:spPr>
      </p:pic>
    </p:spTree>
    <p:extLst>
      <p:ext uri="{BB962C8B-B14F-4D97-AF65-F5344CB8AC3E}">
        <p14:creationId xmlns:p14="http://schemas.microsoft.com/office/powerpoint/2010/main" val="3416088690"/>
      </p:ext>
    </p:extLst>
  </p:cSld>
  <p:clrMapOvr>
    <a:masterClrMapping/>
  </p:clrMapOvr>
  <mc:AlternateContent xmlns:mc="http://schemas.openxmlformats.org/markup-compatibility/2006" xmlns:p14="http://schemas.microsoft.com/office/powerpoint/2010/main">
    <mc:Choice Requires="p14">
      <p:transition spd="slow" p14:dur="2000" advClick="0" advTm="590"/>
    </mc:Choice>
    <mc:Fallback xmlns="">
      <p:transition spd="slow" advClick="0" advTm="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495300" y="171192"/>
            <a:ext cx="11201400" cy="673616"/>
          </a:xfrm>
        </p:spPr>
        <p:txBody>
          <a:bodyPr>
            <a:normAutofit fontScale="90000"/>
          </a:bodyPr>
          <a:lstStyle/>
          <a:p>
            <a:r>
              <a:rPr lang="en-GB" sz="3600" dirty="0">
                <a:solidFill>
                  <a:srgbClr val="007DC5"/>
                </a:solidFill>
              </a:rPr>
              <a:t>Recommendations- cervical screening and learning disability patients report </a:t>
            </a:r>
            <a:endParaRPr lang="en-GB" dirty="0"/>
          </a:p>
        </p:txBody>
      </p:sp>
      <p:sp>
        <p:nvSpPr>
          <p:cNvPr id="3" name="Content Placeholder 2">
            <a:extLst>
              <a:ext uri="{FF2B5EF4-FFF2-40B4-BE49-F238E27FC236}">
                <a16:creationId xmlns:a16="http://schemas.microsoft.com/office/drawing/2014/main" id="{0732B9F4-A065-487A-B740-D4B1FA739FDA}"/>
              </a:ext>
            </a:extLst>
          </p:cNvPr>
          <p:cNvSpPr>
            <a:spLocks noGrp="1"/>
          </p:cNvSpPr>
          <p:nvPr>
            <p:ph idx="1"/>
          </p:nvPr>
        </p:nvSpPr>
        <p:spPr>
          <a:xfrm>
            <a:off x="95714" y="1053311"/>
            <a:ext cx="11600986" cy="5359608"/>
          </a:xfrm>
        </p:spPr>
        <p:txBody>
          <a:bodyPr>
            <a:normAutofit fontScale="85000" lnSpcReduction="20000"/>
          </a:bodyPr>
          <a:lstStyle/>
          <a:p>
            <a:pPr marL="0" indent="0">
              <a:buNone/>
            </a:pPr>
            <a:endParaRPr lang="en-GB" sz="600" b="1" dirty="0">
              <a:solidFill>
                <a:srgbClr val="EFAF00"/>
              </a:solidFill>
              <a:latin typeface="Helvetica (Body)"/>
            </a:endParaRPr>
          </a:p>
          <a:p>
            <a:pPr>
              <a:buClr>
                <a:srgbClr val="007DC5"/>
              </a:buClr>
            </a:pPr>
            <a:r>
              <a:rPr lang="en-GB" sz="2600" dirty="0">
                <a:solidFill>
                  <a:srgbClr val="000000"/>
                </a:solidFill>
                <a:latin typeface="Helvetica (Body)"/>
              </a:rPr>
              <a:t>Update the screening tab within the </a:t>
            </a:r>
            <a:r>
              <a:rPr lang="en-GB" sz="2600" b="1" i="1" dirty="0">
                <a:solidFill>
                  <a:srgbClr val="007DC5"/>
                </a:solidFill>
                <a:latin typeface="Helvetica (Body)"/>
              </a:rPr>
              <a:t>LD health check template </a:t>
            </a:r>
            <a:r>
              <a:rPr lang="en-GB" sz="2600" dirty="0">
                <a:solidFill>
                  <a:srgbClr val="000000"/>
                </a:solidFill>
                <a:latin typeface="Helvetica (Body)"/>
              </a:rPr>
              <a:t>on the clinical systems. </a:t>
            </a:r>
          </a:p>
          <a:p>
            <a:pPr>
              <a:buClr>
                <a:srgbClr val="007DC5"/>
              </a:buClr>
            </a:pPr>
            <a:endParaRPr lang="en-GB" sz="600" dirty="0">
              <a:solidFill>
                <a:srgbClr val="000000"/>
              </a:solidFill>
              <a:latin typeface="Helvetica (Body)"/>
            </a:endParaRPr>
          </a:p>
          <a:p>
            <a:pPr>
              <a:buClr>
                <a:srgbClr val="007DC5"/>
              </a:buClr>
            </a:pPr>
            <a:r>
              <a:rPr lang="en-GB" sz="2600" b="1" i="1" dirty="0">
                <a:solidFill>
                  <a:srgbClr val="007DC5"/>
                </a:solidFill>
                <a:latin typeface="Helvetica (Body)"/>
              </a:rPr>
              <a:t>Easy read Invitation and leaflet</a:t>
            </a:r>
            <a:r>
              <a:rPr lang="en-GB" sz="2600" dirty="0">
                <a:solidFill>
                  <a:srgbClr val="007DC5"/>
                </a:solidFill>
                <a:latin typeface="Helvetica (Body)"/>
              </a:rPr>
              <a:t> </a:t>
            </a:r>
            <a:r>
              <a:rPr lang="en-GB" sz="2600" dirty="0">
                <a:solidFill>
                  <a:srgbClr val="000000"/>
                </a:solidFill>
                <a:latin typeface="Helvetica (Body)"/>
              </a:rPr>
              <a:t>once notified by Open Exeter Prior Notification List (PNL) that the patient is due to receive their invite for screening </a:t>
            </a:r>
          </a:p>
          <a:p>
            <a:pPr>
              <a:buClr>
                <a:srgbClr val="007DC5"/>
              </a:buClr>
            </a:pPr>
            <a:endParaRPr lang="en-GB" sz="600" dirty="0">
              <a:solidFill>
                <a:srgbClr val="000000"/>
              </a:solidFill>
              <a:latin typeface="Helvetica (Body)"/>
            </a:endParaRPr>
          </a:p>
          <a:p>
            <a:pPr>
              <a:buClr>
                <a:srgbClr val="007DC5"/>
              </a:buClr>
            </a:pPr>
            <a:r>
              <a:rPr lang="en-GB" sz="2600" dirty="0">
                <a:solidFill>
                  <a:srgbClr val="000000"/>
                </a:solidFill>
                <a:latin typeface="Helvetica (Body)"/>
              </a:rPr>
              <a:t>Emphasise that patients can have a friend/carer supporting them at their appointment </a:t>
            </a:r>
          </a:p>
          <a:p>
            <a:pPr>
              <a:buClr>
                <a:srgbClr val="007DC5"/>
              </a:buClr>
            </a:pPr>
            <a:endParaRPr lang="en-GB" sz="600" dirty="0">
              <a:solidFill>
                <a:srgbClr val="000000"/>
              </a:solidFill>
              <a:latin typeface="Helvetica (Body)"/>
            </a:endParaRPr>
          </a:p>
          <a:p>
            <a:pPr>
              <a:buClr>
                <a:srgbClr val="007DC5"/>
              </a:buClr>
            </a:pPr>
            <a:r>
              <a:rPr lang="en-GB" sz="2600" b="1" i="1" dirty="0">
                <a:solidFill>
                  <a:srgbClr val="007DC5"/>
                </a:solidFill>
                <a:latin typeface="Helvetica (Body)"/>
              </a:rPr>
              <a:t>Reasonable adjustments</a:t>
            </a:r>
            <a:r>
              <a:rPr lang="en-GB" sz="2600" dirty="0">
                <a:solidFill>
                  <a:srgbClr val="007DC5"/>
                </a:solidFill>
                <a:latin typeface="Helvetica (Body)"/>
              </a:rPr>
              <a:t> </a:t>
            </a:r>
            <a:r>
              <a:rPr lang="en-GB" sz="2600" dirty="0">
                <a:solidFill>
                  <a:srgbClr val="000000"/>
                </a:solidFill>
                <a:latin typeface="Helvetica (Body)"/>
              </a:rPr>
              <a:t>such as longer appointments or pre-appointments where the procedure can be explained</a:t>
            </a:r>
          </a:p>
          <a:p>
            <a:pPr>
              <a:buClr>
                <a:srgbClr val="007DC5"/>
              </a:buClr>
            </a:pPr>
            <a:endParaRPr lang="en-GB" sz="600" dirty="0">
              <a:solidFill>
                <a:srgbClr val="000000"/>
              </a:solidFill>
              <a:latin typeface="Helvetica (Body)"/>
            </a:endParaRPr>
          </a:p>
          <a:p>
            <a:pPr>
              <a:buClr>
                <a:srgbClr val="007DC5"/>
              </a:buClr>
            </a:pPr>
            <a:r>
              <a:rPr lang="en-GB" sz="2600" b="1" i="1" dirty="0">
                <a:solidFill>
                  <a:srgbClr val="007DC5"/>
                </a:solidFill>
                <a:latin typeface="Helvetica (Body)"/>
              </a:rPr>
              <a:t>Clinical system reports</a:t>
            </a:r>
            <a:r>
              <a:rPr lang="en-GB" sz="2600" dirty="0">
                <a:solidFill>
                  <a:srgbClr val="000000"/>
                </a:solidFill>
                <a:latin typeface="Helvetica (Body)"/>
              </a:rPr>
              <a:t>, which identify LD patients due for cervical screening</a:t>
            </a:r>
          </a:p>
          <a:p>
            <a:pPr>
              <a:buClr>
                <a:srgbClr val="007DC5"/>
              </a:buClr>
            </a:pPr>
            <a:endParaRPr lang="en-GB" sz="600" dirty="0">
              <a:latin typeface="Helvetica (Body)"/>
            </a:endParaRPr>
          </a:p>
          <a:p>
            <a:pPr marL="0" indent="0">
              <a:buClr>
                <a:srgbClr val="007DC5"/>
              </a:buClr>
              <a:buNone/>
            </a:pPr>
            <a:endParaRPr lang="en-GB" sz="800" dirty="0">
              <a:latin typeface="Helvetica (Body)"/>
            </a:endParaRPr>
          </a:p>
          <a:p>
            <a:pPr>
              <a:buClr>
                <a:srgbClr val="007DC5"/>
              </a:buClr>
            </a:pPr>
            <a:r>
              <a:rPr lang="en-GB" sz="2600" b="1" i="1" dirty="0">
                <a:solidFill>
                  <a:srgbClr val="007DC5"/>
                </a:solidFill>
                <a:latin typeface="Helvetica (Body)"/>
              </a:rPr>
              <a:t>Provide information/learning</a:t>
            </a:r>
            <a:r>
              <a:rPr lang="en-GB" sz="2600" dirty="0">
                <a:solidFill>
                  <a:srgbClr val="007DC5"/>
                </a:solidFill>
                <a:latin typeface="Helvetica (Body)"/>
              </a:rPr>
              <a:t> </a:t>
            </a:r>
            <a:r>
              <a:rPr lang="en-GB" sz="2600" dirty="0">
                <a:latin typeface="Helvetica (Body)"/>
              </a:rPr>
              <a:t>on screening to </a:t>
            </a:r>
            <a:r>
              <a:rPr lang="en-GB" sz="2600" b="1" i="1" dirty="0">
                <a:solidFill>
                  <a:srgbClr val="007DC5"/>
                </a:solidFill>
                <a:latin typeface="Helvetica (Body)"/>
              </a:rPr>
              <a:t>carers/residential house staff </a:t>
            </a:r>
            <a:r>
              <a:rPr lang="en-GB" sz="2600" dirty="0">
                <a:latin typeface="Helvetica (Body)"/>
              </a:rPr>
              <a:t>as well as signs and symptoms</a:t>
            </a:r>
          </a:p>
          <a:p>
            <a:pPr>
              <a:buClr>
                <a:srgbClr val="007DC5"/>
              </a:buClr>
            </a:pPr>
            <a:endParaRPr lang="en-GB" sz="800" dirty="0">
              <a:latin typeface="Helvetica (Body)"/>
            </a:endParaRPr>
          </a:p>
          <a:p>
            <a:pPr>
              <a:buClr>
                <a:srgbClr val="007DC5"/>
              </a:buClr>
            </a:pPr>
            <a:r>
              <a:rPr lang="en-GB" sz="2600" dirty="0">
                <a:latin typeface="Helvetica (Body)"/>
              </a:rPr>
              <a:t>Encourage the </a:t>
            </a:r>
            <a:r>
              <a:rPr lang="en-GB" sz="2600" b="1" i="1" dirty="0">
                <a:solidFill>
                  <a:srgbClr val="007DC5"/>
                </a:solidFill>
                <a:latin typeface="Helvetica (Body)"/>
              </a:rPr>
              <a:t>sharing of good practice</a:t>
            </a:r>
            <a:r>
              <a:rPr lang="en-GB" sz="2600" dirty="0">
                <a:solidFill>
                  <a:srgbClr val="007DC5"/>
                </a:solidFill>
                <a:latin typeface="Helvetica (Body)"/>
              </a:rPr>
              <a:t> </a:t>
            </a:r>
            <a:r>
              <a:rPr lang="en-GB" sz="2600" dirty="0">
                <a:latin typeface="Helvetica (Body)"/>
              </a:rPr>
              <a:t>&amp; positive case studies citywide.</a:t>
            </a:r>
          </a:p>
          <a:p>
            <a:pPr>
              <a:buClr>
                <a:srgbClr val="007DC5"/>
              </a:buClr>
            </a:pPr>
            <a:endParaRPr lang="en-GB" sz="800" dirty="0">
              <a:latin typeface="Helvetica (Body)"/>
            </a:endParaRPr>
          </a:p>
          <a:p>
            <a:pPr>
              <a:buClr>
                <a:srgbClr val="007DC5"/>
              </a:buClr>
            </a:pPr>
            <a:r>
              <a:rPr lang="en-GB" sz="2600" dirty="0">
                <a:latin typeface="Helvetica (Body)"/>
              </a:rPr>
              <a:t>Ensure consistent recording of discussions regarding screening</a:t>
            </a:r>
          </a:p>
          <a:p>
            <a:pPr marL="0" indent="0">
              <a:buClr>
                <a:srgbClr val="007DC5"/>
              </a:buClr>
              <a:buNone/>
            </a:pPr>
            <a:r>
              <a:rPr lang="en-GB" sz="2600" dirty="0">
                <a:latin typeface="Helvetica (Body)"/>
              </a:rPr>
              <a:t>  in a  patient’s record </a:t>
            </a:r>
          </a:p>
        </p:txBody>
      </p:sp>
      <p:pic>
        <p:nvPicPr>
          <p:cNvPr id="4" name="Recorded Sound">
            <a:hlinkClick r:id="" action="ppaction://media"/>
            <a:extLst>
              <a:ext uri="{FF2B5EF4-FFF2-40B4-BE49-F238E27FC236}">
                <a16:creationId xmlns:a16="http://schemas.microsoft.com/office/drawing/2014/main" id="{C74C2F0D-30AE-4E15-8489-F26DEA80E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6274" y="3529915"/>
            <a:ext cx="406400" cy="406400"/>
          </a:xfrm>
          <a:prstGeom prst="rect">
            <a:avLst/>
          </a:prstGeom>
        </p:spPr>
      </p:pic>
    </p:spTree>
    <p:extLst>
      <p:ext uri="{BB962C8B-B14F-4D97-AF65-F5344CB8AC3E}">
        <p14:creationId xmlns:p14="http://schemas.microsoft.com/office/powerpoint/2010/main" val="2146382702"/>
      </p:ext>
    </p:extLst>
  </p:cSld>
  <p:clrMapOvr>
    <a:masterClrMapping/>
  </p:clrMapOvr>
  <mc:AlternateContent xmlns:mc="http://schemas.openxmlformats.org/markup-compatibility/2006" xmlns:p14="http://schemas.microsoft.com/office/powerpoint/2010/main">
    <mc:Choice Requires="p14">
      <p:transition spd="slow" p14:dur="2000" advClick="0" advTm="1420"/>
    </mc:Choice>
    <mc:Fallback xmlns="">
      <p:transition spd="slow" advClick="0" advTm="1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769434" y="365130"/>
            <a:ext cx="10584366" cy="705388"/>
          </a:xfrm>
        </p:spPr>
        <p:txBody>
          <a:bodyPr/>
          <a:lstStyle/>
          <a:p>
            <a:r>
              <a:rPr lang="en-GB" sz="3600" dirty="0">
                <a:solidFill>
                  <a:schemeClr val="tx1"/>
                </a:solidFill>
              </a:rPr>
              <a:t>Cancer and learning disabilities task group</a:t>
            </a:r>
            <a:endParaRPr lang="en-GB" dirty="0"/>
          </a:p>
        </p:txBody>
      </p:sp>
      <p:sp>
        <p:nvSpPr>
          <p:cNvPr id="3" name="Content Placeholder 2">
            <a:extLst>
              <a:ext uri="{FF2B5EF4-FFF2-40B4-BE49-F238E27FC236}">
                <a16:creationId xmlns:a16="http://schemas.microsoft.com/office/drawing/2014/main" id="{0732B9F4-A065-487A-B740-D4B1FA739FDA}"/>
              </a:ext>
            </a:extLst>
          </p:cNvPr>
          <p:cNvSpPr>
            <a:spLocks noGrp="1"/>
          </p:cNvSpPr>
          <p:nvPr>
            <p:ph idx="1"/>
          </p:nvPr>
        </p:nvSpPr>
        <p:spPr>
          <a:xfrm>
            <a:off x="657923" y="1315969"/>
            <a:ext cx="10917044" cy="3348541"/>
          </a:xfrm>
        </p:spPr>
        <p:txBody>
          <a:bodyPr>
            <a:normAutofit fontScale="62500" lnSpcReduction="20000"/>
          </a:bodyPr>
          <a:lstStyle/>
          <a:p>
            <a:pPr marL="0" indent="0">
              <a:buNone/>
            </a:pPr>
            <a:r>
              <a:rPr lang="en-US" sz="2800" b="1" dirty="0">
                <a:solidFill>
                  <a:srgbClr val="007DC5"/>
                </a:solidFill>
              </a:rPr>
              <a:t>Aims of the group </a:t>
            </a:r>
          </a:p>
          <a:p>
            <a:pPr>
              <a:lnSpc>
                <a:spcPct val="107000"/>
              </a:lnSpc>
              <a:spcAft>
                <a:spcPts val="800"/>
              </a:spcAft>
              <a:buClr>
                <a:srgbClr val="007DC5"/>
              </a:buClr>
            </a:pPr>
            <a:r>
              <a:rPr lang="en-GB" sz="2800" dirty="0">
                <a:latin typeface="Helvetica (Body)"/>
                <a:ea typeface="Calibri" panose="020F0502020204030204" pitchFamily="34" charset="0"/>
                <a:cs typeface="Times New Roman" panose="02020603050405020304" pitchFamily="18" charset="0"/>
              </a:rPr>
              <a:t>To increase awareness around the links between healthy living and reducing cancer risk with people with LDs</a:t>
            </a:r>
          </a:p>
          <a:p>
            <a:pPr>
              <a:lnSpc>
                <a:spcPct val="107000"/>
              </a:lnSpc>
              <a:spcAft>
                <a:spcPts val="800"/>
              </a:spcAft>
              <a:buClr>
                <a:srgbClr val="007DC5"/>
              </a:buClr>
            </a:pPr>
            <a:r>
              <a:rPr lang="en-GB" sz="2800" dirty="0">
                <a:latin typeface="Helvetica (Body)"/>
                <a:ea typeface="Calibri" panose="020F0502020204030204" pitchFamily="34" charset="0"/>
                <a:cs typeface="Times New Roman" panose="02020603050405020304" pitchFamily="18" charset="0"/>
              </a:rPr>
              <a:t>To increase engagement with healthy living services among people with LDs</a:t>
            </a:r>
          </a:p>
          <a:p>
            <a:pPr>
              <a:lnSpc>
                <a:spcPct val="107000"/>
              </a:lnSpc>
              <a:spcAft>
                <a:spcPts val="800"/>
              </a:spcAft>
              <a:buClr>
                <a:srgbClr val="007DC5"/>
              </a:buClr>
            </a:pPr>
            <a:r>
              <a:rPr lang="en-GB" sz="2800" dirty="0">
                <a:latin typeface="Helvetica (Body)"/>
                <a:ea typeface="Calibri" panose="020F0502020204030204" pitchFamily="34" charset="0"/>
                <a:cs typeface="Times New Roman" panose="02020603050405020304" pitchFamily="18" charset="0"/>
              </a:rPr>
              <a:t>To raise awareness around the signs and symptoms of cancer with people with LDs</a:t>
            </a:r>
          </a:p>
          <a:p>
            <a:pPr>
              <a:lnSpc>
                <a:spcPct val="107000"/>
              </a:lnSpc>
              <a:spcAft>
                <a:spcPts val="800"/>
              </a:spcAft>
              <a:buClr>
                <a:srgbClr val="007DC5"/>
              </a:buClr>
            </a:pPr>
            <a:r>
              <a:rPr lang="en-GB" sz="2800" dirty="0">
                <a:latin typeface="Helvetica (Body)"/>
                <a:ea typeface="Calibri" panose="020F0502020204030204" pitchFamily="34" charset="0"/>
                <a:cs typeface="Times New Roman" panose="02020603050405020304" pitchFamily="18" charset="0"/>
              </a:rPr>
              <a:t>To increase uptake of screening of the 3 national cancer screening programmes (breast, bowel and cervical) among people with LDs</a:t>
            </a:r>
          </a:p>
          <a:p>
            <a:pPr>
              <a:lnSpc>
                <a:spcPct val="107000"/>
              </a:lnSpc>
              <a:spcAft>
                <a:spcPts val="800"/>
              </a:spcAft>
              <a:buClr>
                <a:srgbClr val="007DC5"/>
              </a:buClr>
            </a:pPr>
            <a:r>
              <a:rPr lang="en-GB" sz="2800" dirty="0">
                <a:latin typeface="Helvetica (Body)"/>
                <a:ea typeface="Calibri" panose="020F0502020204030204" pitchFamily="34" charset="0"/>
                <a:cs typeface="Times New Roman" panose="02020603050405020304" pitchFamily="18" charset="0"/>
              </a:rPr>
              <a:t>To improve quality of data recording in relation to LDs</a:t>
            </a:r>
          </a:p>
          <a:p>
            <a:pPr marL="0" indent="0">
              <a:lnSpc>
                <a:spcPct val="107000"/>
              </a:lnSpc>
              <a:spcAft>
                <a:spcPts val="800"/>
              </a:spcAft>
              <a:buClr>
                <a:srgbClr val="007DC5"/>
              </a:buClr>
              <a:buNone/>
            </a:pPr>
            <a:r>
              <a:rPr lang="en-GB" sz="2800" b="1" dirty="0">
                <a:solidFill>
                  <a:schemeClr val="tx1"/>
                </a:solidFill>
                <a:latin typeface="Helvetica (Body)"/>
                <a:ea typeface="Calibri" panose="020F0502020204030204" pitchFamily="34" charset="0"/>
                <a:cs typeface="Times New Roman" panose="02020603050405020304" pitchFamily="18" charset="0"/>
              </a:rPr>
              <a:t>Members</a:t>
            </a:r>
          </a:p>
        </p:txBody>
      </p:sp>
      <p:graphicFrame>
        <p:nvGraphicFramePr>
          <p:cNvPr id="5" name="Table 5">
            <a:extLst>
              <a:ext uri="{FF2B5EF4-FFF2-40B4-BE49-F238E27FC236}">
                <a16:creationId xmlns:a16="http://schemas.microsoft.com/office/drawing/2014/main" id="{3BD361E6-6C65-45FF-8F34-7D9E2373EC8E}"/>
              </a:ext>
            </a:extLst>
          </p:cNvPr>
          <p:cNvGraphicFramePr>
            <a:graphicFrameLocks noGrp="1"/>
          </p:cNvGraphicFramePr>
          <p:nvPr>
            <p:extLst>
              <p:ext uri="{D42A27DB-BD31-4B8C-83A1-F6EECF244321}">
                <p14:modId xmlns:p14="http://schemas.microsoft.com/office/powerpoint/2010/main" val="3193189002"/>
              </p:ext>
            </p:extLst>
          </p:nvPr>
        </p:nvGraphicFramePr>
        <p:xfrm>
          <a:off x="657923" y="4450709"/>
          <a:ext cx="7504770" cy="2161964"/>
        </p:xfrm>
        <a:graphic>
          <a:graphicData uri="http://schemas.openxmlformats.org/drawingml/2006/table">
            <a:tbl>
              <a:tblPr firstRow="1" bandRow="1">
                <a:tableStyleId>{5C22544A-7EE6-4342-B048-85BDC9FD1C3A}</a:tableStyleId>
              </a:tblPr>
              <a:tblGrid>
                <a:gridCol w="3057385">
                  <a:extLst>
                    <a:ext uri="{9D8B030D-6E8A-4147-A177-3AD203B41FA5}">
                      <a16:colId xmlns:a16="http://schemas.microsoft.com/office/drawing/2014/main" val="365499750"/>
                    </a:ext>
                  </a:extLst>
                </a:gridCol>
                <a:gridCol w="4447385">
                  <a:extLst>
                    <a:ext uri="{9D8B030D-6E8A-4147-A177-3AD203B41FA5}">
                      <a16:colId xmlns:a16="http://schemas.microsoft.com/office/drawing/2014/main" val="1047686629"/>
                    </a:ext>
                  </a:extLst>
                </a:gridCol>
              </a:tblGrid>
              <a:tr h="2161964">
                <a:tc>
                  <a:txBody>
                    <a:bodyPr/>
                    <a:lstStyle/>
                    <a:p>
                      <a:pPr marL="285750" indent="-285750">
                        <a:buClr>
                          <a:srgbClr val="007DC5"/>
                        </a:buClr>
                        <a:buFont typeface="Arial" panose="020B0604020202020204" pitchFamily="34" charset="0"/>
                        <a:buChar char="•"/>
                      </a:pPr>
                      <a:r>
                        <a:rPr lang="en-GB" sz="1600" b="0" dirty="0">
                          <a:solidFill>
                            <a:schemeClr val="tx2"/>
                          </a:solidFill>
                        </a:rPr>
                        <a:t>Public Health, Leeds city Council</a:t>
                      </a:r>
                    </a:p>
                    <a:p>
                      <a:pPr marL="285750" indent="-285750">
                        <a:buClr>
                          <a:srgbClr val="007DC5"/>
                        </a:buClr>
                        <a:buFont typeface="Arial" panose="020B0604020202020204" pitchFamily="34" charset="0"/>
                        <a:buChar char="•"/>
                      </a:pPr>
                      <a:r>
                        <a:rPr lang="en-GB" sz="1600" b="0" dirty="0">
                          <a:solidFill>
                            <a:schemeClr val="tx2"/>
                          </a:solidFill>
                        </a:rPr>
                        <a:t>Health Facilitations Team (LYPFT)</a:t>
                      </a:r>
                    </a:p>
                    <a:p>
                      <a:pPr marL="285750" indent="-285750">
                        <a:buClr>
                          <a:srgbClr val="007DC5"/>
                        </a:buClr>
                        <a:buFont typeface="Arial" panose="020B0604020202020204" pitchFamily="34" charset="0"/>
                        <a:buChar char="•"/>
                      </a:pPr>
                      <a:r>
                        <a:rPr lang="en-GB" sz="1600" b="0" dirty="0">
                          <a:solidFill>
                            <a:schemeClr val="tx2"/>
                          </a:solidFill>
                        </a:rPr>
                        <a:t>Primary Care </a:t>
                      </a:r>
                    </a:p>
                    <a:p>
                      <a:pPr marL="285750" indent="-285750">
                        <a:buClr>
                          <a:srgbClr val="007DC5"/>
                        </a:buClr>
                        <a:buFont typeface="Arial" panose="020B0604020202020204" pitchFamily="34" charset="0"/>
                        <a:buChar char="•"/>
                      </a:pPr>
                      <a:r>
                        <a:rPr lang="en-GB" sz="1600" b="0" dirty="0">
                          <a:solidFill>
                            <a:schemeClr val="tx2"/>
                          </a:solidFill>
                        </a:rPr>
                        <a:t>Leeds Community Health Care Trust</a:t>
                      </a:r>
                    </a:p>
                    <a:p>
                      <a:pPr marL="285750" indent="-285750">
                        <a:buClr>
                          <a:srgbClr val="007DC5"/>
                        </a:buClr>
                        <a:buFont typeface="Arial" panose="020B0604020202020204" pitchFamily="34" charset="0"/>
                        <a:buChar char="•"/>
                      </a:pPr>
                      <a:r>
                        <a:rPr lang="en-GB" sz="1600" b="0" dirty="0">
                          <a:solidFill>
                            <a:schemeClr val="tx2"/>
                          </a:solidFill>
                        </a:rPr>
                        <a:t>CCG</a:t>
                      </a:r>
                    </a:p>
                  </a:txBody>
                  <a:tcPr>
                    <a:noFill/>
                  </a:tcPr>
                </a:tc>
                <a:tc>
                  <a:txBody>
                    <a:bodyPr/>
                    <a:lstStyle/>
                    <a:p>
                      <a:pPr marL="171450" marR="0" lvl="0" indent="-171450" algn="l" defTabSz="685800" rtl="0" eaLnBrk="1" fontAlgn="auto" latinLnBrk="0" hangingPunct="1">
                        <a:lnSpc>
                          <a:spcPct val="100000"/>
                        </a:lnSpc>
                        <a:spcBef>
                          <a:spcPts val="0"/>
                        </a:spcBef>
                        <a:spcAft>
                          <a:spcPts val="0"/>
                        </a:spcAft>
                        <a:buClr>
                          <a:srgbClr val="007DC5"/>
                        </a:buClr>
                        <a:buSzTx/>
                        <a:buFont typeface="Arial" panose="020B0604020202020204" pitchFamily="34" charset="0"/>
                        <a:buChar char="•"/>
                        <a:tabLst/>
                        <a:defRPr/>
                      </a:pPr>
                      <a:r>
                        <a:rPr lang="en-GB" sz="1600" b="0" dirty="0">
                          <a:solidFill>
                            <a:schemeClr val="tx2"/>
                          </a:solidFill>
                        </a:rPr>
                        <a:t>Learning Disabilities and Autism Commissioner</a:t>
                      </a:r>
                    </a:p>
                    <a:p>
                      <a:pPr marL="285750" indent="-285750">
                        <a:buClr>
                          <a:srgbClr val="007DC5"/>
                        </a:buClr>
                        <a:buFont typeface="Arial" panose="020B0604020202020204" pitchFamily="34" charset="0"/>
                        <a:buChar char="•"/>
                      </a:pPr>
                      <a:r>
                        <a:rPr lang="en-GB" sz="1600" b="0" dirty="0">
                          <a:solidFill>
                            <a:schemeClr val="tx2"/>
                          </a:solidFill>
                        </a:rPr>
                        <a:t>Leeds Cancer Awareness </a:t>
                      </a:r>
                    </a:p>
                    <a:p>
                      <a:pPr marL="285750" indent="-285750">
                        <a:buClr>
                          <a:srgbClr val="007DC5"/>
                        </a:buClr>
                        <a:buFont typeface="Arial" panose="020B0604020202020204" pitchFamily="34" charset="0"/>
                        <a:buChar char="•"/>
                      </a:pPr>
                      <a:r>
                        <a:rPr lang="en-GB" sz="1600" b="0" dirty="0">
                          <a:solidFill>
                            <a:schemeClr val="tx2"/>
                          </a:solidFill>
                        </a:rPr>
                        <a:t>Aspire</a:t>
                      </a:r>
                    </a:p>
                    <a:p>
                      <a:pPr marL="285750" indent="-285750">
                        <a:buClr>
                          <a:srgbClr val="007DC5"/>
                        </a:buClr>
                        <a:buFont typeface="Arial" panose="020B0604020202020204" pitchFamily="34" charset="0"/>
                        <a:buChar char="•"/>
                      </a:pPr>
                      <a:r>
                        <a:rPr lang="en-GB" sz="1600" b="0" kern="1200" dirty="0">
                          <a:solidFill>
                            <a:schemeClr val="tx2"/>
                          </a:solidFill>
                          <a:effectLst/>
                          <a:latin typeface="+mn-lt"/>
                          <a:ea typeface="+mn-ea"/>
                          <a:cs typeface="+mn-cs"/>
                        </a:rPr>
                        <a:t>Cancer Screening &amp; Awareness Coordinator (Cancer Wise Leeds)</a:t>
                      </a:r>
                      <a:endParaRPr lang="en-GB" sz="1600" b="0" dirty="0">
                        <a:solidFill>
                          <a:schemeClr val="tx2"/>
                        </a:solidFill>
                      </a:endParaRPr>
                    </a:p>
                    <a:p>
                      <a:pPr marL="285750" indent="-285750">
                        <a:buClr>
                          <a:srgbClr val="007DC5"/>
                        </a:buClr>
                        <a:buFont typeface="Arial" panose="020B0604020202020204" pitchFamily="34" charset="0"/>
                        <a:buChar char="•"/>
                      </a:pPr>
                      <a:endParaRPr lang="en-GB" sz="1600" b="0" dirty="0">
                        <a:solidFill>
                          <a:schemeClr val="tx2"/>
                        </a:solidFill>
                      </a:endParaRPr>
                    </a:p>
                    <a:p>
                      <a:endParaRPr lang="en-GB" sz="1600" b="0" dirty="0">
                        <a:solidFill>
                          <a:schemeClr val="tx2"/>
                        </a:solidFill>
                      </a:endParaRPr>
                    </a:p>
                  </a:txBody>
                  <a:tcPr>
                    <a:noFill/>
                  </a:tcPr>
                </a:tc>
                <a:extLst>
                  <a:ext uri="{0D108BD9-81ED-4DB2-BD59-A6C34878D82A}">
                    <a16:rowId xmlns:a16="http://schemas.microsoft.com/office/drawing/2014/main" val="364861739"/>
                  </a:ext>
                </a:extLst>
              </a:tr>
            </a:tbl>
          </a:graphicData>
        </a:graphic>
      </p:graphicFrame>
      <p:pic>
        <p:nvPicPr>
          <p:cNvPr id="17" name="Recorded Sound">
            <a:hlinkClick r:id="" action="ppaction://media"/>
            <a:extLst>
              <a:ext uri="{FF2B5EF4-FFF2-40B4-BE49-F238E27FC236}">
                <a16:creationId xmlns:a16="http://schemas.microsoft.com/office/drawing/2014/main" id="{2D5A7FC0-C552-4F51-970B-44C9DF5F7A20}"/>
              </a:ext>
            </a:extLst>
          </p:cNvPr>
          <p:cNvPicPr>
            <a:picLocks noChangeAspect="1"/>
          </p:cNvPicPr>
          <p:nvPr>
            <a:audioFile r:link="rId1"/>
            <p:extLst>
              <p:ext uri="{DAA4B4D4-6D71-4841-9C94-3DE7FCFB9230}">
                <p14:media xmlns:p14="http://schemas.microsoft.com/office/powerpoint/2010/main" r:embed="rId2">
                  <p14:trim st="1394"/>
                </p14:media>
              </p:ext>
            </p:extLst>
          </p:nvPr>
        </p:nvPicPr>
        <p:blipFill>
          <a:blip r:embed="rId6"/>
          <a:stretch>
            <a:fillRect/>
          </a:stretch>
        </p:blipFill>
        <p:spPr>
          <a:xfrm>
            <a:off x="10817726" y="4005416"/>
            <a:ext cx="406400" cy="406400"/>
          </a:xfrm>
          <a:prstGeom prst="rect">
            <a:avLst/>
          </a:prstGeom>
        </p:spPr>
      </p:pic>
      <p:pic>
        <p:nvPicPr>
          <p:cNvPr id="18" name="Recorded Sound">
            <a:hlinkClick r:id="" action="ppaction://media"/>
            <a:extLst>
              <a:ext uri="{FF2B5EF4-FFF2-40B4-BE49-F238E27FC236}">
                <a16:creationId xmlns:a16="http://schemas.microsoft.com/office/drawing/2014/main" id="{036C2AB0-6D97-4BCA-8EBB-ED3E1CE5E3D5}"/>
              </a:ext>
            </a:extLst>
          </p:cNvPr>
          <p:cNvPicPr>
            <a:picLocks noChangeAspect="1"/>
          </p:cNvPicPr>
          <p:nvPr>
            <a:audioFile r:link="rId1"/>
            <p:extLst>
              <p:ext uri="{DAA4B4D4-6D71-4841-9C94-3DE7FCFB9230}">
                <p14:media xmlns:p14="http://schemas.microsoft.com/office/powerpoint/2010/main" r:embed="rId3">
                  <p14:trim st="2345"/>
                </p14:media>
              </p:ext>
            </p:extLst>
          </p:nvPr>
        </p:nvPicPr>
        <p:blipFill>
          <a:blip r:embed="rId6"/>
          <a:stretch>
            <a:fillRect/>
          </a:stretch>
        </p:blipFill>
        <p:spPr>
          <a:xfrm>
            <a:off x="10815427" y="4706761"/>
            <a:ext cx="406400" cy="406400"/>
          </a:xfrm>
          <a:prstGeom prst="rect">
            <a:avLst/>
          </a:prstGeom>
        </p:spPr>
      </p:pic>
    </p:spTree>
    <p:extLst>
      <p:ext uri="{BB962C8B-B14F-4D97-AF65-F5344CB8AC3E}">
        <p14:creationId xmlns:p14="http://schemas.microsoft.com/office/powerpoint/2010/main" val="4091117815"/>
      </p:ext>
    </p:extLst>
  </p:cSld>
  <p:clrMapOvr>
    <a:masterClrMapping/>
  </p:clrMapOvr>
  <mc:AlternateContent xmlns:mc="http://schemas.openxmlformats.org/markup-compatibility/2006" xmlns:p14="http://schemas.microsoft.com/office/powerpoint/2010/main">
    <mc:Choice Requires="p14">
      <p:transition p14:dur="10" advClick="0" advTm="350"/>
    </mc:Choice>
    <mc:Fallback xmlns="">
      <p:transition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0" fill="hold"/>
                                        <p:tgtEl>
                                          <p:spTgt spid="17"/>
                                        </p:tgtEl>
                                      </p:cBhvr>
                                    </p:cmd>
                                  </p:childTnLst>
                                </p:cTn>
                              </p:par>
                            </p:childTnLst>
                          </p:cTn>
                        </p:par>
                        <p:par>
                          <p:cTn id="7" fill="hold">
                            <p:stCondLst>
                              <p:cond delay="8530"/>
                            </p:stCondLst>
                            <p:childTnLst>
                              <p:par>
                                <p:cTn id="8" presetID="1" presetClass="mediacall" presetSubtype="0" fill="hold" nodeType="afterEffect">
                                  <p:stCondLst>
                                    <p:cond delay="0"/>
                                  </p:stCondLst>
                                  <p:childTnLst>
                                    <p:cmd type="call" cmd="playFrom(0.0)">
                                      <p:cBhvr>
                                        <p:cTn id="9" dur="2599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7"/>
                </p:tgtEl>
              </p:cMediaNode>
            </p:audio>
            <p:audio>
              <p:cMediaNode vol="80000" showWhenStopped="0">
                <p:cTn id="11"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838200" y="365130"/>
            <a:ext cx="10515600" cy="464497"/>
          </a:xfrm>
        </p:spPr>
        <p:txBody>
          <a:bodyPr>
            <a:normAutofit fontScale="90000"/>
          </a:bodyPr>
          <a:lstStyle/>
          <a:p>
            <a:r>
              <a:rPr lang="en-US" sz="3600" dirty="0">
                <a:solidFill>
                  <a:srgbClr val="007DC5"/>
                </a:solidFill>
              </a:rPr>
              <a:t>             Easy read bowel screening invitation </a:t>
            </a:r>
            <a:endParaRPr lang="en-GB" dirty="0"/>
          </a:p>
        </p:txBody>
      </p:sp>
      <p:sp>
        <p:nvSpPr>
          <p:cNvPr id="6" name="Content Placeholder 2">
            <a:extLst>
              <a:ext uri="{FF2B5EF4-FFF2-40B4-BE49-F238E27FC236}">
                <a16:creationId xmlns:a16="http://schemas.microsoft.com/office/drawing/2014/main" id="{BC573DAE-F705-48AA-85E0-C37AA2268FAE}"/>
              </a:ext>
            </a:extLst>
          </p:cNvPr>
          <p:cNvSpPr>
            <a:spLocks noGrp="1"/>
          </p:cNvSpPr>
          <p:nvPr>
            <p:ph idx="1"/>
          </p:nvPr>
        </p:nvSpPr>
        <p:spPr>
          <a:xfrm>
            <a:off x="179144" y="995880"/>
            <a:ext cx="11441151" cy="5496989"/>
          </a:xfrm>
        </p:spPr>
        <p:txBody>
          <a:bodyPr>
            <a:normAutofit fontScale="92500" lnSpcReduction="10000"/>
          </a:bodyPr>
          <a:lstStyle/>
          <a:p>
            <a:pPr marL="0" indent="0">
              <a:buClr>
                <a:srgbClr val="007DC5"/>
              </a:buClr>
              <a:buNone/>
            </a:pPr>
            <a:r>
              <a:rPr lang="en-US" sz="2400" b="1" dirty="0">
                <a:solidFill>
                  <a:srgbClr val="007DC5"/>
                </a:solidFill>
              </a:rPr>
              <a:t>Current Process </a:t>
            </a: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endParaRPr lang="en-US" sz="800" b="1" dirty="0">
              <a:solidFill>
                <a:srgbClr val="EFAF00"/>
              </a:solidFill>
            </a:endParaRPr>
          </a:p>
          <a:p>
            <a:pPr marL="0" indent="0">
              <a:buClr>
                <a:srgbClr val="007DC5"/>
              </a:buClr>
              <a:buNone/>
            </a:pPr>
            <a:r>
              <a:rPr lang="en-US" sz="2400" b="1" dirty="0">
                <a:solidFill>
                  <a:srgbClr val="007DC5"/>
                </a:solidFill>
              </a:rPr>
              <a:t>New Process </a:t>
            </a:r>
          </a:p>
          <a:p>
            <a:pPr marL="0" indent="0">
              <a:buClr>
                <a:srgbClr val="007DC5"/>
              </a:buClr>
              <a:buNone/>
            </a:pPr>
            <a:r>
              <a:rPr lang="en-US" sz="2200" dirty="0"/>
              <a:t>We are working with the hub and building on the process already implemented in other local authorities such as Bradford and Sheffield. </a:t>
            </a:r>
          </a:p>
          <a:p>
            <a:pPr>
              <a:buClr>
                <a:srgbClr val="007DC5"/>
              </a:buClr>
            </a:pPr>
            <a:endParaRPr lang="en-US" sz="800" b="1" dirty="0">
              <a:solidFill>
                <a:srgbClr val="EFAF00"/>
              </a:solidFill>
            </a:endParaRPr>
          </a:p>
          <a:p>
            <a:pPr>
              <a:buClr>
                <a:srgbClr val="007DC5"/>
              </a:buClr>
            </a:pPr>
            <a:endParaRPr lang="en-US" sz="800" b="1" dirty="0">
              <a:solidFill>
                <a:srgbClr val="EFAF00"/>
              </a:solidFill>
            </a:endParaRPr>
          </a:p>
          <a:p>
            <a:pPr>
              <a:buClr>
                <a:srgbClr val="007DC5"/>
              </a:buClr>
            </a:pPr>
            <a:endParaRPr lang="en-US" sz="800" b="1" dirty="0">
              <a:solidFill>
                <a:srgbClr val="EFAF00"/>
              </a:solidFill>
            </a:endParaRPr>
          </a:p>
          <a:p>
            <a:pPr>
              <a:buClr>
                <a:srgbClr val="007DC5"/>
              </a:buClr>
            </a:pPr>
            <a:endParaRPr lang="en-US" sz="800" b="1" dirty="0">
              <a:solidFill>
                <a:srgbClr val="EFAF00"/>
              </a:solidFill>
            </a:endParaRPr>
          </a:p>
          <a:p>
            <a:pPr>
              <a:buClr>
                <a:srgbClr val="007DC5"/>
              </a:buClr>
            </a:pPr>
            <a:endParaRPr lang="en-US" sz="800" b="1" dirty="0">
              <a:solidFill>
                <a:srgbClr val="EFAF00"/>
              </a:solidFill>
            </a:endParaRPr>
          </a:p>
          <a:p>
            <a:pPr>
              <a:buClr>
                <a:srgbClr val="007DC5"/>
              </a:buClr>
            </a:pPr>
            <a:endParaRPr lang="en-US" sz="800" b="1" dirty="0">
              <a:solidFill>
                <a:srgbClr val="EFAF00"/>
              </a:solidFill>
            </a:endParaRPr>
          </a:p>
          <a:p>
            <a:pPr marL="0" indent="0">
              <a:buClr>
                <a:srgbClr val="007DC5"/>
              </a:buClr>
              <a:buNone/>
            </a:pPr>
            <a:r>
              <a:rPr lang="en-US" sz="2400" b="1" dirty="0">
                <a:solidFill>
                  <a:srgbClr val="007DC5"/>
                </a:solidFill>
              </a:rPr>
              <a:t>Benefits</a:t>
            </a:r>
            <a:r>
              <a:rPr lang="en-US" sz="2200" dirty="0">
                <a:solidFill>
                  <a:srgbClr val="007DC5"/>
                </a:solidFill>
              </a:rPr>
              <a:t> </a:t>
            </a:r>
          </a:p>
          <a:p>
            <a:pPr>
              <a:buClr>
                <a:srgbClr val="007DC5"/>
              </a:buClr>
            </a:pPr>
            <a:r>
              <a:rPr lang="en-US" sz="2000" dirty="0"/>
              <a:t>Patient gets correct letter format at initial invite</a:t>
            </a:r>
          </a:p>
          <a:p>
            <a:pPr>
              <a:buClr>
                <a:srgbClr val="007DC5"/>
              </a:buClr>
            </a:pPr>
            <a:r>
              <a:rPr lang="en-US" sz="2000" dirty="0"/>
              <a:t>Patient will continue to get invitation letter and booklet in Easy Read </a:t>
            </a:r>
          </a:p>
          <a:p>
            <a:pPr marL="0" indent="0">
              <a:buClr>
                <a:srgbClr val="007DC5"/>
              </a:buClr>
              <a:buNone/>
            </a:pPr>
            <a:r>
              <a:rPr lang="en-US" sz="2000" dirty="0"/>
              <a:t>  format</a:t>
            </a:r>
          </a:p>
          <a:p>
            <a:endParaRPr lang="en-US" sz="2400" dirty="0"/>
          </a:p>
          <a:p>
            <a:endParaRPr lang="en-US" sz="2400" dirty="0"/>
          </a:p>
          <a:p>
            <a:endParaRPr lang="en-US" dirty="0"/>
          </a:p>
          <a:p>
            <a:endParaRPr lang="en-US" dirty="0"/>
          </a:p>
        </p:txBody>
      </p:sp>
      <p:sp>
        <p:nvSpPr>
          <p:cNvPr id="7" name="Rectangle: Rounded Corners 6">
            <a:extLst>
              <a:ext uri="{FF2B5EF4-FFF2-40B4-BE49-F238E27FC236}">
                <a16:creationId xmlns:a16="http://schemas.microsoft.com/office/drawing/2014/main" id="{14FE482F-F97D-4965-A288-7ED4A308935B}"/>
              </a:ext>
            </a:extLst>
          </p:cNvPr>
          <p:cNvSpPr/>
          <p:nvPr/>
        </p:nvSpPr>
        <p:spPr>
          <a:xfrm>
            <a:off x="1521137" y="1475570"/>
            <a:ext cx="1828800" cy="1167640"/>
          </a:xfrm>
          <a:prstGeom prst="roundRect">
            <a:avLst/>
          </a:prstGeom>
          <a:solidFill>
            <a:srgbClr val="F58220">
              <a:alpha val="68000"/>
            </a:srgbClr>
          </a:solidFill>
          <a:ln w="57150">
            <a:solidFill>
              <a:srgbClr val="F58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National screening letter sent to all patients </a:t>
            </a:r>
            <a:endParaRPr lang="en-US" sz="1400" b="1" dirty="0"/>
          </a:p>
        </p:txBody>
      </p:sp>
      <p:sp>
        <p:nvSpPr>
          <p:cNvPr id="8" name="Rectangle: Rounded Corners 7">
            <a:extLst>
              <a:ext uri="{FF2B5EF4-FFF2-40B4-BE49-F238E27FC236}">
                <a16:creationId xmlns:a16="http://schemas.microsoft.com/office/drawing/2014/main" id="{601122B5-4B1B-4A9F-8450-734823DE103F}"/>
              </a:ext>
            </a:extLst>
          </p:cNvPr>
          <p:cNvSpPr/>
          <p:nvPr/>
        </p:nvSpPr>
        <p:spPr>
          <a:xfrm>
            <a:off x="5237310" y="1453300"/>
            <a:ext cx="1828799" cy="1167640"/>
          </a:xfrm>
          <a:prstGeom prst="roundRect">
            <a:avLst/>
          </a:prstGeom>
          <a:solidFill>
            <a:srgbClr val="007DC5">
              <a:alpha val="68000"/>
            </a:srgbClr>
          </a:solidFill>
          <a:ln w="57150">
            <a:solidFill>
              <a:srgbClr val="007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Call the screening hub to request Easy Read</a:t>
            </a:r>
          </a:p>
        </p:txBody>
      </p:sp>
      <p:sp>
        <p:nvSpPr>
          <p:cNvPr id="9" name="Rectangle: Rounded Corners 8">
            <a:extLst>
              <a:ext uri="{FF2B5EF4-FFF2-40B4-BE49-F238E27FC236}">
                <a16:creationId xmlns:a16="http://schemas.microsoft.com/office/drawing/2014/main" id="{22B492E5-8D21-49E0-BDE1-AD1192FBBC2B}"/>
              </a:ext>
            </a:extLst>
          </p:cNvPr>
          <p:cNvSpPr/>
          <p:nvPr/>
        </p:nvSpPr>
        <p:spPr>
          <a:xfrm>
            <a:off x="8953483" y="1472901"/>
            <a:ext cx="1828799" cy="1167640"/>
          </a:xfrm>
          <a:prstGeom prst="roundRect">
            <a:avLst/>
          </a:prstGeom>
          <a:solidFill>
            <a:srgbClr val="9ACA3C">
              <a:alpha val="68000"/>
            </a:srgbClr>
          </a:solidFill>
          <a:ln w="57150">
            <a:solidFill>
              <a:srgbClr val="9AC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Complete this process every 2 years</a:t>
            </a:r>
          </a:p>
        </p:txBody>
      </p:sp>
      <p:sp>
        <p:nvSpPr>
          <p:cNvPr id="10" name="Rectangle: Rounded Corners 9">
            <a:extLst>
              <a:ext uri="{FF2B5EF4-FFF2-40B4-BE49-F238E27FC236}">
                <a16:creationId xmlns:a16="http://schemas.microsoft.com/office/drawing/2014/main" id="{D1AC27B3-FB31-4F6A-A86E-6CBF6039ABDA}"/>
              </a:ext>
            </a:extLst>
          </p:cNvPr>
          <p:cNvSpPr/>
          <p:nvPr/>
        </p:nvSpPr>
        <p:spPr>
          <a:xfrm>
            <a:off x="2997985" y="4025407"/>
            <a:ext cx="1828800" cy="1123574"/>
          </a:xfrm>
          <a:prstGeom prst="roundRect">
            <a:avLst/>
          </a:prstGeom>
          <a:solidFill>
            <a:srgbClr val="F58220">
              <a:alpha val="68000"/>
            </a:srgbClr>
          </a:solidFill>
          <a:ln w="57150">
            <a:solidFill>
              <a:srgbClr val="F582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7DC5"/>
              </a:buClr>
            </a:pPr>
            <a:r>
              <a:rPr lang="en-US" sz="1400" b="1" dirty="0"/>
              <a:t>Screening hub to be made aware of all eligible patients with LD </a:t>
            </a:r>
          </a:p>
        </p:txBody>
      </p:sp>
      <p:sp>
        <p:nvSpPr>
          <p:cNvPr id="11" name="Rectangle: Rounded Corners 10">
            <a:extLst>
              <a:ext uri="{FF2B5EF4-FFF2-40B4-BE49-F238E27FC236}">
                <a16:creationId xmlns:a16="http://schemas.microsoft.com/office/drawing/2014/main" id="{B0AB22BA-70E5-450C-9B9C-2001295F58AF}"/>
              </a:ext>
            </a:extLst>
          </p:cNvPr>
          <p:cNvSpPr/>
          <p:nvPr/>
        </p:nvSpPr>
        <p:spPr>
          <a:xfrm>
            <a:off x="7124173" y="4025407"/>
            <a:ext cx="1828799" cy="1123574"/>
          </a:xfrm>
          <a:prstGeom prst="roundRect">
            <a:avLst/>
          </a:prstGeom>
          <a:solidFill>
            <a:srgbClr val="007DC5">
              <a:alpha val="68000"/>
            </a:srgbClr>
          </a:solidFill>
          <a:ln w="57150">
            <a:solidFill>
              <a:srgbClr val="007D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7DC5"/>
              </a:buClr>
            </a:pPr>
            <a:r>
              <a:rPr lang="en-US" sz="1400" b="1" dirty="0"/>
              <a:t>Easy Read invitation invite letter with Easy read booklet &amp; FIT kit  </a:t>
            </a:r>
          </a:p>
        </p:txBody>
      </p:sp>
      <p:sp>
        <p:nvSpPr>
          <p:cNvPr id="12" name="Arrow: Right 11">
            <a:extLst>
              <a:ext uri="{FF2B5EF4-FFF2-40B4-BE49-F238E27FC236}">
                <a16:creationId xmlns:a16="http://schemas.microsoft.com/office/drawing/2014/main" id="{66BA9508-FD3F-41BE-96B7-69ED5E5CCFF9}"/>
              </a:ext>
            </a:extLst>
          </p:cNvPr>
          <p:cNvSpPr/>
          <p:nvPr/>
        </p:nvSpPr>
        <p:spPr>
          <a:xfrm>
            <a:off x="3912385" y="1840531"/>
            <a:ext cx="762477" cy="327016"/>
          </a:xfrm>
          <a:prstGeom prst="rightArrow">
            <a:avLst/>
          </a:prstGeom>
          <a:solidFill>
            <a:srgbClr val="007D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7DC5"/>
              </a:solidFill>
              <a:highlight>
                <a:srgbClr val="007DC5"/>
              </a:highlight>
            </a:endParaRPr>
          </a:p>
        </p:txBody>
      </p:sp>
      <p:sp>
        <p:nvSpPr>
          <p:cNvPr id="13" name="Arrow: Right 12">
            <a:extLst>
              <a:ext uri="{FF2B5EF4-FFF2-40B4-BE49-F238E27FC236}">
                <a16:creationId xmlns:a16="http://schemas.microsoft.com/office/drawing/2014/main" id="{C7FB238A-9249-4B97-AB72-DDAF230F71A6}"/>
              </a:ext>
            </a:extLst>
          </p:cNvPr>
          <p:cNvSpPr/>
          <p:nvPr/>
        </p:nvSpPr>
        <p:spPr>
          <a:xfrm>
            <a:off x="7628557" y="1849245"/>
            <a:ext cx="762477" cy="327016"/>
          </a:xfrm>
          <a:prstGeom prst="rightArrow">
            <a:avLst/>
          </a:prstGeom>
          <a:solidFill>
            <a:srgbClr val="007D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Arrow: Right 13">
            <a:extLst>
              <a:ext uri="{FF2B5EF4-FFF2-40B4-BE49-F238E27FC236}">
                <a16:creationId xmlns:a16="http://schemas.microsoft.com/office/drawing/2014/main" id="{AE486AF9-BAA2-4EB2-B2E3-5A8B20EFE581}"/>
              </a:ext>
            </a:extLst>
          </p:cNvPr>
          <p:cNvSpPr/>
          <p:nvPr/>
        </p:nvSpPr>
        <p:spPr>
          <a:xfrm>
            <a:off x="5594496" y="4399567"/>
            <a:ext cx="762477" cy="314675"/>
          </a:xfrm>
          <a:prstGeom prst="rightArrow">
            <a:avLst/>
          </a:prstGeom>
          <a:solidFill>
            <a:srgbClr val="007D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Recorded Sound">
            <a:hlinkClick r:id="" action="ppaction://media"/>
            <a:extLst>
              <a:ext uri="{FF2B5EF4-FFF2-40B4-BE49-F238E27FC236}">
                <a16:creationId xmlns:a16="http://schemas.microsoft.com/office/drawing/2014/main" id="{19923D9E-241E-4DB9-A3BD-118043D324C5}"/>
              </a:ext>
            </a:extLst>
          </p:cNvPr>
          <p:cNvPicPr>
            <a:picLocks noChangeAspect="1"/>
          </p:cNvPicPr>
          <p:nvPr>
            <a:audioFile r:link="rId1"/>
            <p:extLst>
              <p:ext uri="{DAA4B4D4-6D71-4841-9C94-3DE7FCFB9230}">
                <p14:media xmlns:p14="http://schemas.microsoft.com/office/powerpoint/2010/main" r:embed="rId2">
                  <p14:trim st="2174"/>
                </p14:media>
              </p:ext>
            </p:extLst>
          </p:nvPr>
        </p:nvPicPr>
        <p:blipFill>
          <a:blip r:embed="rId5"/>
          <a:stretch>
            <a:fillRect/>
          </a:stretch>
        </p:blipFill>
        <p:spPr>
          <a:xfrm>
            <a:off x="11426634" y="4770655"/>
            <a:ext cx="406400" cy="406400"/>
          </a:xfrm>
          <a:prstGeom prst="rect">
            <a:avLst/>
          </a:prstGeom>
        </p:spPr>
      </p:pic>
    </p:spTree>
    <p:extLst>
      <p:ext uri="{BB962C8B-B14F-4D97-AF65-F5344CB8AC3E}">
        <p14:creationId xmlns:p14="http://schemas.microsoft.com/office/powerpoint/2010/main" val="2863499032"/>
      </p:ext>
    </p:extLst>
  </p:cSld>
  <p:clrMapOvr>
    <a:masterClrMapping/>
  </p:clrMapOvr>
  <mc:AlternateContent xmlns:mc="http://schemas.openxmlformats.org/markup-compatibility/2006" xmlns:p14="http://schemas.microsoft.com/office/powerpoint/2010/main">
    <mc:Choice Requires="p14">
      <p:transition spd="slow" p14:dur="2000" advClick="0" advTm="1250"/>
    </mc:Choice>
    <mc:Fallback xmlns="">
      <p:transition spd="slow" advClick="0" advTm="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838200" y="365130"/>
            <a:ext cx="10515600" cy="616178"/>
          </a:xfrm>
        </p:spPr>
        <p:txBody>
          <a:bodyPr/>
          <a:lstStyle/>
          <a:p>
            <a:r>
              <a:rPr lang="en-US" sz="3600" dirty="0">
                <a:solidFill>
                  <a:srgbClr val="007DC5"/>
                </a:solidFill>
              </a:rPr>
              <a:t>          Comms and best practice guidance </a:t>
            </a:r>
            <a:endParaRPr lang="en-GB" dirty="0"/>
          </a:p>
        </p:txBody>
      </p:sp>
      <p:sp>
        <p:nvSpPr>
          <p:cNvPr id="6" name="Content Placeholder 2">
            <a:extLst>
              <a:ext uri="{FF2B5EF4-FFF2-40B4-BE49-F238E27FC236}">
                <a16:creationId xmlns:a16="http://schemas.microsoft.com/office/drawing/2014/main" id="{1E88E995-F9CA-4549-A9C3-E4D01CF298F5}"/>
              </a:ext>
            </a:extLst>
          </p:cNvPr>
          <p:cNvSpPr>
            <a:spLocks noGrp="1"/>
          </p:cNvSpPr>
          <p:nvPr>
            <p:ph idx="1"/>
          </p:nvPr>
        </p:nvSpPr>
        <p:spPr>
          <a:xfrm>
            <a:off x="736162" y="1083753"/>
            <a:ext cx="6500953" cy="5380037"/>
          </a:xfrm>
        </p:spPr>
        <p:txBody>
          <a:bodyPr>
            <a:normAutofit fontScale="92500" lnSpcReduction="10000"/>
          </a:bodyPr>
          <a:lstStyle/>
          <a:p>
            <a:pPr marL="0" indent="0">
              <a:buNone/>
            </a:pPr>
            <a:r>
              <a:rPr lang="en-US" sz="2400" b="1" dirty="0">
                <a:solidFill>
                  <a:srgbClr val="007DC5"/>
                </a:solidFill>
              </a:rPr>
              <a:t>Comms </a:t>
            </a:r>
          </a:p>
          <a:p>
            <a:pPr marL="266700" indent="-260350">
              <a:buClr>
                <a:srgbClr val="007DC5"/>
              </a:buClr>
            </a:pPr>
            <a:r>
              <a:rPr lang="en-US" sz="2200" dirty="0"/>
              <a:t>Easy read screening booklets and letters.</a:t>
            </a:r>
          </a:p>
          <a:p>
            <a:pPr marL="6350" indent="0">
              <a:buClr>
                <a:srgbClr val="007DC5"/>
              </a:buClr>
              <a:buNone/>
            </a:pPr>
            <a:endParaRPr lang="en-US" sz="2200" dirty="0"/>
          </a:p>
          <a:p>
            <a:pPr marL="266700" indent="-260350">
              <a:buClr>
                <a:srgbClr val="007DC5"/>
              </a:buClr>
            </a:pPr>
            <a:r>
              <a:rPr lang="en-US" sz="2200" dirty="0"/>
              <a:t>Printing of resources to support practices.</a:t>
            </a:r>
          </a:p>
          <a:p>
            <a:pPr marL="0" indent="0">
              <a:buNone/>
            </a:pPr>
            <a:endParaRPr lang="en-US" dirty="0"/>
          </a:p>
          <a:p>
            <a:pPr marL="0" indent="0">
              <a:buNone/>
            </a:pPr>
            <a:r>
              <a:rPr lang="en-US" sz="2400" b="1" dirty="0">
                <a:solidFill>
                  <a:srgbClr val="007DC5"/>
                </a:solidFill>
              </a:rPr>
              <a:t>Best Practice Guidance Packs</a:t>
            </a:r>
          </a:p>
          <a:p>
            <a:pPr marL="266700" indent="-266700">
              <a:buClr>
                <a:srgbClr val="007DC5"/>
              </a:buClr>
            </a:pPr>
            <a:r>
              <a:rPr lang="en-US" sz="2200" dirty="0"/>
              <a:t>Correct coding on patients' records.</a:t>
            </a:r>
          </a:p>
          <a:p>
            <a:pPr marL="266700" indent="-266700">
              <a:buClr>
                <a:srgbClr val="007DC5"/>
              </a:buClr>
            </a:pPr>
            <a:r>
              <a:rPr lang="en-US" sz="2200" dirty="0"/>
              <a:t>Easy Read letters and booklets. </a:t>
            </a:r>
          </a:p>
          <a:p>
            <a:pPr marL="266700" indent="-266700">
              <a:buClr>
                <a:srgbClr val="007DC5"/>
              </a:buClr>
            </a:pPr>
            <a:r>
              <a:rPr lang="en-US" sz="2200" dirty="0"/>
              <a:t>Reasonable adjustments suggestions/ best practice.</a:t>
            </a:r>
          </a:p>
          <a:p>
            <a:pPr marL="266700" indent="-266700">
              <a:buClr>
                <a:srgbClr val="007DC5"/>
              </a:buClr>
            </a:pPr>
            <a:r>
              <a:rPr lang="en-US" sz="2200" dirty="0"/>
              <a:t>Information around preparing for screening e.g. clothing to wear, accessing the building or mobile units and taking someone with you.</a:t>
            </a:r>
          </a:p>
          <a:p>
            <a:pPr marL="0" indent="0">
              <a:buClr>
                <a:srgbClr val="007DC5"/>
              </a:buClr>
              <a:buNone/>
            </a:pPr>
            <a:endParaRPr lang="en-US" dirty="0"/>
          </a:p>
          <a:p>
            <a:pPr marL="0" indent="0" algn="ctr">
              <a:buClr>
                <a:srgbClr val="007DC5"/>
              </a:buClr>
              <a:buNone/>
            </a:pPr>
            <a:r>
              <a:rPr lang="en-US" sz="2000" dirty="0">
                <a:solidFill>
                  <a:srgbClr val="007DC5"/>
                </a:solidFill>
                <a:hlinkClick r:id="rId7">
                  <a:extLst>
                    <a:ext uri="{A12FA001-AC4F-418D-AE19-62706E023703}">
                      <ahyp:hlinkClr xmlns:ahyp="http://schemas.microsoft.com/office/drawing/2018/hyperlinkcolor" val="tx"/>
                    </a:ext>
                  </a:extLst>
                </a:hlinkClick>
              </a:rPr>
              <a:t>Health facilitation team – Learning Disability Service resources</a:t>
            </a:r>
            <a:endParaRPr lang="en-US" sz="2000" dirty="0">
              <a:solidFill>
                <a:srgbClr val="007DC5"/>
              </a:solidFill>
            </a:endParaRPr>
          </a:p>
        </p:txBody>
      </p:sp>
      <p:pic>
        <p:nvPicPr>
          <p:cNvPr id="7" name="Picture 6">
            <a:extLst>
              <a:ext uri="{FF2B5EF4-FFF2-40B4-BE49-F238E27FC236}">
                <a16:creationId xmlns:a16="http://schemas.microsoft.com/office/drawing/2014/main" id="{EAC2E131-B046-4FD2-82D1-181A3A9497EF}"/>
              </a:ext>
            </a:extLst>
          </p:cNvPr>
          <p:cNvPicPr>
            <a:picLocks noChangeAspect="1"/>
          </p:cNvPicPr>
          <p:nvPr/>
        </p:nvPicPr>
        <p:blipFill rotWithShape="1">
          <a:blip r:embed="rId8"/>
          <a:srcRect r="2626"/>
          <a:stretch/>
        </p:blipFill>
        <p:spPr>
          <a:xfrm>
            <a:off x="7820167" y="1083753"/>
            <a:ext cx="2950580" cy="4135018"/>
          </a:xfrm>
          <a:prstGeom prst="rect">
            <a:avLst/>
          </a:prstGeom>
          <a:ln>
            <a:solidFill>
              <a:schemeClr val="tx2"/>
            </a:solidFill>
          </a:ln>
        </p:spPr>
      </p:pic>
      <p:pic>
        <p:nvPicPr>
          <p:cNvPr id="19" name="Recorded Sound">
            <a:hlinkClick r:id="" action="ppaction://media"/>
            <a:extLst>
              <a:ext uri="{FF2B5EF4-FFF2-40B4-BE49-F238E27FC236}">
                <a16:creationId xmlns:a16="http://schemas.microsoft.com/office/drawing/2014/main" id="{D35E967E-42B3-45C0-872F-2A287CE26F53}"/>
              </a:ext>
            </a:extLst>
          </p:cNvPr>
          <p:cNvPicPr>
            <a:picLocks noChangeAspect="1"/>
          </p:cNvPicPr>
          <p:nvPr>
            <a:audioFile r:link="rId1"/>
            <p:extLst>
              <p:ext uri="{DAA4B4D4-6D71-4841-9C94-3DE7FCFB9230}">
                <p14:media xmlns:p14="http://schemas.microsoft.com/office/powerpoint/2010/main" r:embed="rId2">
                  <p14:trim st="3256" end="8661.4761"/>
                </p14:media>
              </p:ext>
            </p:extLst>
          </p:nvPr>
        </p:nvPicPr>
        <p:blipFill>
          <a:blip r:embed="rId9"/>
          <a:stretch>
            <a:fillRect/>
          </a:stretch>
        </p:blipFill>
        <p:spPr>
          <a:xfrm>
            <a:off x="11049438" y="2922337"/>
            <a:ext cx="406400" cy="406400"/>
          </a:xfrm>
          <a:prstGeom prst="rect">
            <a:avLst/>
          </a:prstGeom>
        </p:spPr>
      </p:pic>
      <p:pic>
        <p:nvPicPr>
          <p:cNvPr id="21" name="Recorded Sound">
            <a:hlinkClick r:id="" action="ppaction://media"/>
            <a:extLst>
              <a:ext uri="{FF2B5EF4-FFF2-40B4-BE49-F238E27FC236}">
                <a16:creationId xmlns:a16="http://schemas.microsoft.com/office/drawing/2014/main" id="{67CB68DE-7FE5-4E07-8C3A-0405527EE24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13606" y="4412916"/>
            <a:ext cx="406400" cy="406400"/>
          </a:xfrm>
          <a:prstGeom prst="rect">
            <a:avLst/>
          </a:prstGeom>
        </p:spPr>
      </p:pic>
    </p:spTree>
    <p:extLst>
      <p:ext uri="{BB962C8B-B14F-4D97-AF65-F5344CB8AC3E}">
        <p14:creationId xmlns:p14="http://schemas.microsoft.com/office/powerpoint/2010/main" val="427484827"/>
      </p:ext>
    </p:extLst>
  </p:cSld>
  <p:clrMapOvr>
    <a:masterClrMapping/>
  </p:clrMapOvr>
  <mc:AlternateContent xmlns:mc="http://schemas.openxmlformats.org/markup-compatibility/2006" xmlns:p14="http://schemas.microsoft.com/office/powerpoint/2010/main">
    <mc:Choice Requires="p14">
      <p:transition spd="slow" p14:dur="2000" advTm="550"/>
    </mc:Choice>
    <mc:Fallback xmlns="">
      <p:transition spd="slow" advTm="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3"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41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19"/>
                </p:tgtEl>
              </p:cMediaNode>
            </p:audio>
            <p:audio>
              <p:cMediaNode vol="80000">
                <p:cTn id="12"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DEF47-0EB2-4053-BBD9-AC2D8B0A1E32}"/>
              </a:ext>
            </a:extLst>
          </p:cNvPr>
          <p:cNvSpPr>
            <a:spLocks noGrp="1"/>
          </p:cNvSpPr>
          <p:nvPr>
            <p:ph type="title"/>
          </p:nvPr>
        </p:nvSpPr>
        <p:spPr>
          <a:xfrm>
            <a:off x="347330" y="365129"/>
            <a:ext cx="11006470" cy="549271"/>
          </a:xfrm>
        </p:spPr>
        <p:txBody>
          <a:bodyPr>
            <a:normAutofit fontScale="90000"/>
          </a:bodyPr>
          <a:lstStyle/>
          <a:p>
            <a:r>
              <a:rPr lang="en-GB" sz="3600" dirty="0">
                <a:solidFill>
                  <a:srgbClr val="007DC5"/>
                </a:solidFill>
                <a:latin typeface="Helvetica (Headings)"/>
                <a:ea typeface="Calibri" panose="020F0502020204030204" pitchFamily="34" charset="0"/>
                <a:cs typeface="Times New Roman" panose="02020603050405020304" pitchFamily="18" charset="0"/>
              </a:rPr>
              <a:t>A collaborative approach between education &amp; health</a:t>
            </a:r>
            <a:endParaRPr lang="en-GB" dirty="0"/>
          </a:p>
        </p:txBody>
      </p:sp>
      <p:sp>
        <p:nvSpPr>
          <p:cNvPr id="6" name="Content Placeholder 4">
            <a:extLst>
              <a:ext uri="{FF2B5EF4-FFF2-40B4-BE49-F238E27FC236}">
                <a16:creationId xmlns:a16="http://schemas.microsoft.com/office/drawing/2014/main" id="{087343C7-0595-41F8-B0C9-B04E05148D0B}"/>
              </a:ext>
            </a:extLst>
          </p:cNvPr>
          <p:cNvSpPr txBox="1">
            <a:spLocks noGrp="1"/>
          </p:cNvSpPr>
          <p:nvPr>
            <p:ph idx="1"/>
          </p:nvPr>
        </p:nvSpPr>
        <p:spPr>
          <a:xfrm>
            <a:off x="200722" y="1272400"/>
            <a:ext cx="11643948" cy="2876685"/>
          </a:xfrm>
          <a:prstGeom prst="rect">
            <a:avLst/>
          </a:prstGeom>
          <a:noFill/>
          <a:ln w="57150">
            <a:noFill/>
          </a:ln>
        </p:spPr>
        <p:txBody>
          <a:bodyPr wrap="square" rtlCol="0">
            <a:spAutoFit/>
          </a:bodyPr>
          <a:lstStyle/>
          <a:p>
            <a:pPr marL="0" indent="0">
              <a:buClr>
                <a:srgbClr val="007DC5"/>
              </a:buClr>
              <a:buNone/>
            </a:pPr>
            <a:r>
              <a:rPr lang="en-GB" sz="2200" b="1" dirty="0">
                <a:solidFill>
                  <a:srgbClr val="007DC5"/>
                </a:solidFill>
                <a:latin typeface="Helvetica (Body)"/>
                <a:cs typeface="Calibri" panose="020F0502020204030204" pitchFamily="34" charset="0"/>
              </a:rPr>
              <a:t>Aim</a:t>
            </a:r>
            <a:r>
              <a:rPr lang="en-GB" sz="2200" dirty="0">
                <a:solidFill>
                  <a:schemeClr val="tx2"/>
                </a:solidFill>
                <a:latin typeface="Helvetica (Body)"/>
                <a:cs typeface="Calibri" panose="020F0502020204030204" pitchFamily="34" charset="0"/>
              </a:rPr>
              <a:t> -To explore the possibility of a </a:t>
            </a:r>
            <a:r>
              <a:rPr lang="en-GB" sz="2200" dirty="0">
                <a:latin typeface="Helvetica (Body)"/>
                <a:cs typeface="Calibri" panose="020F0502020204030204" pitchFamily="34" charset="0"/>
              </a:rPr>
              <a:t>collaborative approach between the health and education </a:t>
            </a:r>
            <a:r>
              <a:rPr lang="en-GB" sz="2200" dirty="0">
                <a:solidFill>
                  <a:schemeClr val="tx2"/>
                </a:solidFill>
                <a:latin typeface="Helvetica (Body)"/>
                <a:cs typeface="Calibri" panose="020F0502020204030204" pitchFamily="34" charset="0"/>
              </a:rPr>
              <a:t>sectors to promote cervical screening within the LD community in Leeds.</a:t>
            </a:r>
          </a:p>
          <a:p>
            <a:pPr>
              <a:buClr>
                <a:srgbClr val="007DC5"/>
              </a:buClr>
            </a:pPr>
            <a:endParaRPr lang="en-GB" sz="500" dirty="0">
              <a:solidFill>
                <a:schemeClr val="tx2"/>
              </a:solidFill>
              <a:latin typeface="Helvetica (Body)"/>
              <a:cs typeface="Calibri" panose="020F0502020204030204" pitchFamily="34" charset="0"/>
            </a:endParaRPr>
          </a:p>
          <a:p>
            <a:pPr marL="542925">
              <a:buClr>
                <a:srgbClr val="007DC5"/>
              </a:buClr>
            </a:pPr>
            <a:r>
              <a:rPr lang="en-GB" sz="2100" b="1" i="1" dirty="0">
                <a:solidFill>
                  <a:srgbClr val="007DC5"/>
                </a:solidFill>
                <a:latin typeface="Helvetica (Body)"/>
                <a:cs typeface="Calibri" panose="020F0502020204030204" pitchFamily="34" charset="0"/>
              </a:rPr>
              <a:t>Education, Health &amp; Care Plan </a:t>
            </a:r>
            <a:r>
              <a:rPr lang="en-GB" sz="2100" dirty="0">
                <a:solidFill>
                  <a:schemeClr val="tx2"/>
                </a:solidFill>
                <a:latin typeface="Helvetica (Body)"/>
                <a:cs typeface="Calibri" panose="020F0502020204030204" pitchFamily="34" charset="0"/>
              </a:rPr>
              <a:t>(EHCP) is a legally-binding document outlining a child, young person/adult’s special educational, health, and social care needs (0-25 </a:t>
            </a:r>
            <a:r>
              <a:rPr lang="en-GB" sz="2100" dirty="0" err="1">
                <a:solidFill>
                  <a:schemeClr val="tx2"/>
                </a:solidFill>
                <a:latin typeface="Helvetica (Body)"/>
                <a:cs typeface="Calibri" panose="020F0502020204030204" pitchFamily="34" charset="0"/>
              </a:rPr>
              <a:t>yrs</a:t>
            </a:r>
            <a:r>
              <a:rPr lang="en-GB" sz="2100" dirty="0">
                <a:solidFill>
                  <a:schemeClr val="tx2"/>
                </a:solidFill>
                <a:latin typeface="Helvetica (Body)"/>
                <a:cs typeface="Calibri" panose="020F0502020204030204" pitchFamily="34" charset="0"/>
              </a:rPr>
              <a:t>).</a:t>
            </a:r>
          </a:p>
          <a:p>
            <a:pPr marL="542925">
              <a:buClr>
                <a:srgbClr val="007DC5"/>
              </a:buClr>
            </a:pPr>
            <a:endParaRPr lang="en-GB" sz="500" dirty="0">
              <a:solidFill>
                <a:schemeClr val="tx2"/>
              </a:solidFill>
              <a:latin typeface="Helvetica (Body)"/>
              <a:cs typeface="Calibri" panose="020F0502020204030204" pitchFamily="34" charset="0"/>
            </a:endParaRPr>
          </a:p>
          <a:p>
            <a:pPr marL="542925">
              <a:buClr>
                <a:srgbClr val="007DC5"/>
              </a:buClr>
            </a:pPr>
            <a:r>
              <a:rPr lang="en-GB" sz="2100" dirty="0">
                <a:solidFill>
                  <a:schemeClr val="tx2"/>
                </a:solidFill>
                <a:latin typeface="Helvetica (Body)"/>
                <a:cs typeface="Calibri" panose="020F0502020204030204" pitchFamily="34" charset="0"/>
              </a:rPr>
              <a:t>A person with a cervix, is </a:t>
            </a:r>
            <a:r>
              <a:rPr lang="en-GB" sz="2100" b="1" i="1" dirty="0">
                <a:solidFill>
                  <a:srgbClr val="007DC5"/>
                </a:solidFill>
                <a:latin typeface="Helvetica (Body)"/>
                <a:cs typeface="Calibri" panose="020F0502020204030204" pitchFamily="34" charset="0"/>
              </a:rPr>
              <a:t>invited for their first cervical screening at aged 24.5</a:t>
            </a:r>
            <a:r>
              <a:rPr lang="en-GB" sz="2100" dirty="0">
                <a:solidFill>
                  <a:schemeClr val="tx2"/>
                </a:solidFill>
                <a:latin typeface="Helvetica (Body)"/>
                <a:cs typeface="Calibri" panose="020F0502020204030204" pitchFamily="34" charset="0"/>
              </a:rPr>
              <a:t>, the EHCP system could facilitate the development of a targeted, education based intervention for those with LD needs.</a:t>
            </a:r>
            <a:r>
              <a:rPr lang="en-US" sz="2100" dirty="0">
                <a:solidFill>
                  <a:schemeClr val="tx2"/>
                </a:solidFill>
                <a:latin typeface="Helvetica (Body)"/>
                <a:cs typeface="Calibri" panose="020F0502020204030204" pitchFamily="34" charset="0"/>
              </a:rPr>
              <a:t> </a:t>
            </a:r>
          </a:p>
          <a:p>
            <a:pPr>
              <a:buClr>
                <a:srgbClr val="007DC5"/>
              </a:buClr>
            </a:pPr>
            <a:endParaRPr lang="en-GB" sz="500" dirty="0">
              <a:solidFill>
                <a:schemeClr val="tx2"/>
              </a:solidFill>
              <a:latin typeface="Helvetica (Body)"/>
              <a:cs typeface="Calibri" panose="020F0502020204030204" pitchFamily="34" charset="0"/>
            </a:endParaRPr>
          </a:p>
        </p:txBody>
      </p:sp>
      <p:sp>
        <p:nvSpPr>
          <p:cNvPr id="7" name="TextBox 6">
            <a:extLst>
              <a:ext uri="{FF2B5EF4-FFF2-40B4-BE49-F238E27FC236}">
                <a16:creationId xmlns:a16="http://schemas.microsoft.com/office/drawing/2014/main" id="{5527F52A-11E5-4F32-B8B4-4AE2A2388AB9}"/>
              </a:ext>
            </a:extLst>
          </p:cNvPr>
          <p:cNvSpPr txBox="1"/>
          <p:nvPr/>
        </p:nvSpPr>
        <p:spPr>
          <a:xfrm>
            <a:off x="200722" y="4292468"/>
            <a:ext cx="11643948" cy="1384995"/>
          </a:xfrm>
          <a:prstGeom prst="rect">
            <a:avLst/>
          </a:prstGeom>
          <a:noFill/>
        </p:spPr>
        <p:txBody>
          <a:bodyPr wrap="square" rtlCol="0">
            <a:spAutoFit/>
          </a:bodyPr>
          <a:lstStyle/>
          <a:p>
            <a:pPr marL="0" indent="0">
              <a:buClr>
                <a:srgbClr val="007DC5"/>
              </a:buClr>
              <a:buNone/>
            </a:pPr>
            <a:r>
              <a:rPr lang="en-GB" sz="2200" b="1" dirty="0">
                <a:solidFill>
                  <a:srgbClr val="007DC5"/>
                </a:solidFill>
                <a:latin typeface="Helvetica (Body)"/>
                <a:cs typeface="Calibri" panose="020F0502020204030204" pitchFamily="34" charset="0"/>
              </a:rPr>
              <a:t>The purpose </a:t>
            </a:r>
            <a:r>
              <a:rPr lang="en-GB" sz="2200" dirty="0">
                <a:solidFill>
                  <a:schemeClr val="tx2"/>
                </a:solidFill>
                <a:latin typeface="Helvetica (Body)"/>
                <a:cs typeface="Calibri" panose="020F0502020204030204" pitchFamily="34" charset="0"/>
              </a:rPr>
              <a:t>- </a:t>
            </a:r>
            <a:r>
              <a:rPr lang="en-GB" sz="2100" dirty="0">
                <a:solidFill>
                  <a:schemeClr val="tx2"/>
                </a:solidFill>
                <a:latin typeface="Helvetica (Body)"/>
                <a:cs typeface="Calibri" panose="020F0502020204030204" pitchFamily="34" charset="0"/>
              </a:rPr>
              <a:t>to provide </a:t>
            </a:r>
            <a:r>
              <a:rPr lang="en-GB" sz="2100" b="1" i="1" dirty="0">
                <a:solidFill>
                  <a:srgbClr val="007DC5"/>
                </a:solidFill>
                <a:latin typeface="Helvetica (Body)"/>
                <a:cs typeface="Calibri" panose="020F0502020204030204" pitchFamily="34" charset="0"/>
              </a:rPr>
              <a:t>eligible patients with an LD </a:t>
            </a:r>
            <a:r>
              <a:rPr lang="en-GB" sz="2100" dirty="0">
                <a:solidFill>
                  <a:srgbClr val="007DC5"/>
                </a:solidFill>
                <a:latin typeface="Helvetica (Body)"/>
                <a:cs typeface="Calibri" panose="020F0502020204030204" pitchFamily="34" charset="0"/>
              </a:rPr>
              <a:t>(and their parents / carers) with </a:t>
            </a:r>
            <a:r>
              <a:rPr lang="en-GB" sz="2100" b="1" i="1" dirty="0">
                <a:solidFill>
                  <a:srgbClr val="007DC5"/>
                </a:solidFill>
                <a:latin typeface="Helvetica (Body)"/>
                <a:cs typeface="Calibri" panose="020F0502020204030204" pitchFamily="34" charset="0"/>
              </a:rPr>
              <a:t>accessible information/support</a:t>
            </a:r>
            <a:r>
              <a:rPr lang="en-GB" sz="2100" dirty="0">
                <a:solidFill>
                  <a:schemeClr val="tx2"/>
                </a:solidFill>
                <a:latin typeface="Helvetica (Body)"/>
                <a:cs typeface="Calibri" panose="020F0502020204030204" pitchFamily="34" charset="0"/>
              </a:rPr>
              <a:t>, in regards to the cervical screening process utilising the skills of both education and health professionals involved with the young adult’s care. </a:t>
            </a:r>
          </a:p>
          <a:p>
            <a:endParaRPr lang="en-GB" dirty="0"/>
          </a:p>
        </p:txBody>
      </p:sp>
      <p:sp>
        <p:nvSpPr>
          <p:cNvPr id="8" name="TextBox 7">
            <a:extLst>
              <a:ext uri="{FF2B5EF4-FFF2-40B4-BE49-F238E27FC236}">
                <a16:creationId xmlns:a16="http://schemas.microsoft.com/office/drawing/2014/main" id="{F87E9CC9-C03B-4C2D-844C-C9C3D8CAFFD9}"/>
              </a:ext>
            </a:extLst>
          </p:cNvPr>
          <p:cNvSpPr txBox="1"/>
          <p:nvPr/>
        </p:nvSpPr>
        <p:spPr>
          <a:xfrm>
            <a:off x="200722" y="5407422"/>
            <a:ext cx="8060689" cy="1723549"/>
          </a:xfrm>
          <a:prstGeom prst="rect">
            <a:avLst/>
          </a:prstGeom>
          <a:noFill/>
        </p:spPr>
        <p:txBody>
          <a:bodyPr wrap="square" rtlCol="0">
            <a:spAutoFit/>
          </a:bodyPr>
          <a:lstStyle/>
          <a:p>
            <a:pPr marL="542925" indent="-161925">
              <a:buClr>
                <a:srgbClr val="007DC5"/>
              </a:buClr>
              <a:buFont typeface="Arial" panose="020B0604020202020204" pitchFamily="34" charset="0"/>
              <a:buChar char="•"/>
            </a:pPr>
            <a:r>
              <a:rPr lang="en-GB" sz="2100" dirty="0">
                <a:solidFill>
                  <a:schemeClr val="tx2"/>
                </a:solidFill>
                <a:latin typeface="Helvetica (Body)"/>
                <a:cs typeface="Calibri" panose="020F0502020204030204" pitchFamily="34" charset="0"/>
              </a:rPr>
              <a:t>Enable an informed and supported choice about cervical screening ahead of the young adult turning 25 years old and thus providing an additional safety net measure for this cohort of patients. </a:t>
            </a:r>
          </a:p>
          <a:p>
            <a:endParaRPr lang="en-GB" sz="2200" dirty="0"/>
          </a:p>
        </p:txBody>
      </p:sp>
      <p:pic>
        <p:nvPicPr>
          <p:cNvPr id="5" name="Recorded Sound">
            <a:hlinkClick r:id="" action="ppaction://media"/>
            <a:extLst>
              <a:ext uri="{FF2B5EF4-FFF2-40B4-BE49-F238E27FC236}">
                <a16:creationId xmlns:a16="http://schemas.microsoft.com/office/drawing/2014/main" id="{831DD4AE-6424-452C-A76B-660E31723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3945885"/>
            <a:ext cx="406400" cy="406400"/>
          </a:xfrm>
          <a:prstGeom prst="rect">
            <a:avLst/>
          </a:prstGeom>
        </p:spPr>
      </p:pic>
    </p:spTree>
    <p:extLst>
      <p:ext uri="{BB962C8B-B14F-4D97-AF65-F5344CB8AC3E}">
        <p14:creationId xmlns:p14="http://schemas.microsoft.com/office/powerpoint/2010/main" val="959481819"/>
      </p:ext>
    </p:extLst>
  </p:cSld>
  <p:clrMapOvr>
    <a:masterClrMapping/>
  </p:clrMapOvr>
  <mc:AlternateContent xmlns:mc="http://schemas.openxmlformats.org/markup-compatibility/2006" xmlns:p14="http://schemas.microsoft.com/office/powerpoint/2010/main">
    <mc:Choice Requires="p14">
      <p:transition spd="slow" p14:dur="2000" advClick="0" advTm="1400"/>
    </mc:Choice>
    <mc:Fallback xmlns="">
      <p:transition spd="slow" advClick="0" advTm="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Main Title">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End_Primary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reaker Slides_Colours">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Body Blue_Primary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ody White_Primary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Body White_Leeds Cancer Programme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Body Blue_Alternative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End_Primary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End_Alternative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Body Blue_Primary Logo">
  <a:themeElements>
    <a:clrScheme name="Yorkshire Cancer Research">
      <a:dk1>
        <a:srgbClr val="007DC5"/>
      </a:dk1>
      <a:lt1>
        <a:srgbClr val="FFFFFF"/>
      </a:lt1>
      <a:dk2>
        <a:srgbClr val="3C302E"/>
      </a:dk2>
      <a:lt2>
        <a:srgbClr val="E7E6E6"/>
      </a:lt2>
      <a:accent1>
        <a:srgbClr val="FFCC40"/>
      </a:accent1>
      <a:accent2>
        <a:srgbClr val="F58220"/>
      </a:accent2>
      <a:accent3>
        <a:srgbClr val="EF4D7F"/>
      </a:accent3>
      <a:accent4>
        <a:srgbClr val="9ACA3C"/>
      </a:accent4>
      <a:accent5>
        <a:srgbClr val="00AAD3"/>
      </a:accent5>
      <a:accent6>
        <a:srgbClr val="70AD47"/>
      </a:accent6>
      <a:hlink>
        <a:srgbClr val="00AAD3"/>
      </a:hlink>
      <a:folHlink>
        <a:srgbClr val="EF4D7F"/>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Helvetica"/>
        <a:font script="Hebr" typeface="Helvetic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Helvetica"/>
        <a:font script="Hebr" typeface="Helvetic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elvetic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435440a9-b756-4f02-8397-23bac2d0f8eb" xsi:nil="true"/>
    <lcf76f155ced4ddcb4097134ff3c332f xmlns="98453f7d-33ba-4bba-81a2-a040b7a8987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86571EC67EDE44985E6D0CC3B0BDA9" ma:contentTypeVersion="17" ma:contentTypeDescription="Create a new document." ma:contentTypeScope="" ma:versionID="5518c9bea1a3c8fe2d011ac58e91bb98">
  <xsd:schema xmlns:xsd="http://www.w3.org/2001/XMLSchema" xmlns:xs="http://www.w3.org/2001/XMLSchema" xmlns:p="http://schemas.microsoft.com/office/2006/metadata/properties" xmlns:ns1="http://schemas.microsoft.com/sharepoint/v3" xmlns:ns2="98453f7d-33ba-4bba-81a2-a040b7a8987f" xmlns:ns3="435440a9-b756-4f02-8397-23bac2d0f8eb" targetNamespace="http://schemas.microsoft.com/office/2006/metadata/properties" ma:root="true" ma:fieldsID="f061c47fc2f4dc29a95e303e2ebcbff7" ns1:_="" ns2:_="" ns3:_="">
    <xsd:import namespace="http://schemas.microsoft.com/sharepoint/v3"/>
    <xsd:import namespace="98453f7d-33ba-4bba-81a2-a040b7a8987f"/>
    <xsd:import namespace="435440a9-b756-4f02-8397-23bac2d0f8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453f7d-33ba-4bba-81a2-a040b7a898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35440a9-b756-4f02-8397-23bac2d0f8e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37b2758-3879-4f43-bffb-aae062e1be55}" ma:internalName="TaxCatchAll" ma:showField="CatchAllData" ma:web="435440a9-b756-4f02-8397-23bac2d0f8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0A1E5-A7F3-4C83-888E-8B332D773D78}">
  <ds:schemaRefs>
    <ds:schemaRef ds:uri="http://schemas.microsoft.com/office/2006/metadata/properties"/>
    <ds:schemaRef ds:uri="http://www.w3.org/2000/xmlns/"/>
    <ds:schemaRef ds:uri="http://schemas.microsoft.com/sharepoint/v3"/>
    <ds:schemaRef ds:uri="http://www.w3.org/2001/XMLSchema-instance"/>
    <ds:schemaRef ds:uri="http://schemas.microsoft.com/office/infopath/2007/PartnerControls"/>
  </ds:schemaRefs>
</ds:datastoreItem>
</file>

<file path=customXml/itemProps2.xml><?xml version="1.0" encoding="utf-8"?>
<ds:datastoreItem xmlns:ds="http://schemas.openxmlformats.org/officeDocument/2006/customXml" ds:itemID="{2655CB92-49A3-4F8E-969C-E1122F58AB9C}">
  <ds:schemaRefs>
    <ds:schemaRef ds:uri="http://schemas.microsoft.com/sharepoint/v3/contenttype/forms"/>
  </ds:schemaRefs>
</ds:datastoreItem>
</file>

<file path=customXml/itemProps3.xml><?xml version="1.0" encoding="utf-8"?>
<ds:datastoreItem xmlns:ds="http://schemas.openxmlformats.org/officeDocument/2006/customXml" ds:itemID="{E02D8D88-0998-4C66-AED5-F2FC69BEF85D}"/>
</file>

<file path=docProps/app.xml><?xml version="1.0" encoding="utf-8"?>
<Properties xmlns="http://schemas.openxmlformats.org/officeDocument/2006/extended-properties" xmlns:vt="http://schemas.openxmlformats.org/officeDocument/2006/docPropsVTypes">
  <TotalTime>14361</TotalTime>
  <Words>1942</Words>
  <Application>Microsoft Office PowerPoint</Application>
  <PresentationFormat>Widescreen</PresentationFormat>
  <Paragraphs>195</Paragraphs>
  <Slides>12</Slides>
  <Notes>9</Notes>
  <HiddenSlides>0</HiddenSlides>
  <MMClips>15</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12</vt:i4>
      </vt:variant>
    </vt:vector>
  </HeadingPairs>
  <TitlesOfParts>
    <vt:vector size="28" baseType="lpstr">
      <vt:lpstr>Arial</vt:lpstr>
      <vt:lpstr>Calibri</vt:lpstr>
      <vt:lpstr>Helvetica</vt:lpstr>
      <vt:lpstr>Helvetica (Body)</vt:lpstr>
      <vt:lpstr>Helvetica (Headings)</vt:lpstr>
      <vt:lpstr>Wingdings</vt:lpstr>
      <vt:lpstr>1_Main Title</vt:lpstr>
      <vt:lpstr>2_Breaker Slides_Colours</vt:lpstr>
      <vt:lpstr>3_Body Blue_Primary Logo</vt:lpstr>
      <vt:lpstr>4_Body White_Primary Logo</vt:lpstr>
      <vt:lpstr>5_Body White_Leeds Cancer Programme Logo</vt:lpstr>
      <vt:lpstr>6_Body Blue_Alternative Logo</vt:lpstr>
      <vt:lpstr>7_End_Primary Logo</vt:lpstr>
      <vt:lpstr>8_End_Alternative Logo</vt:lpstr>
      <vt:lpstr>4_Body Blue_Primary Logo</vt:lpstr>
      <vt:lpstr>8_End_Primary Logo</vt:lpstr>
      <vt:lpstr>Targeted Work With People With Learning Disabilities</vt:lpstr>
      <vt:lpstr>Background - cervical screening and learning disability patients in Leeds</vt:lpstr>
      <vt:lpstr>Findings - cervical screening and learning disability patients report </vt:lpstr>
      <vt:lpstr>Findings - cervical screening and learning disability patients report </vt:lpstr>
      <vt:lpstr>Recommendations- cervical screening and learning disability patients report </vt:lpstr>
      <vt:lpstr>Cancer and learning disabilities task group</vt:lpstr>
      <vt:lpstr>             Easy read bowel screening invitation </vt:lpstr>
      <vt:lpstr>          Comms and best practice guidance </vt:lpstr>
      <vt:lpstr>A collaborative approach between education &amp; health</vt:lpstr>
      <vt:lpstr>Cancer screening in care, nursing and residential homes – Beeston and Middleton &amp; Hunslet PCNs</vt:lpstr>
      <vt:lpstr>                 Next steps and sustainability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Jarvis</dc:creator>
  <cp:lastModifiedBy>COCKER, Alexandra (PARK EDGE PRACTICE)</cp:lastModifiedBy>
  <cp:revision>111</cp:revision>
  <dcterms:created xsi:type="dcterms:W3CDTF">2021-06-25T07:54:37Z</dcterms:created>
  <dcterms:modified xsi:type="dcterms:W3CDTF">2021-11-01T14:51:04Z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0x0101004786571EC67EDE44985E6D0CC3B0BDA9</vt:lpwstr>
  </property>
</Properties>
</file>